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65" r:id="rId3"/>
    <p:sldId id="258" r:id="rId4"/>
    <p:sldId id="303" r:id="rId5"/>
    <p:sldId id="269" r:id="rId6"/>
    <p:sldId id="271" r:id="rId7"/>
    <p:sldId id="270" r:id="rId8"/>
    <p:sldId id="273" r:id="rId9"/>
    <p:sldId id="274" r:id="rId10"/>
    <p:sldId id="304" r:id="rId11"/>
    <p:sldId id="275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30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267" r:id="rId40"/>
    <p:sldId id="268" r:id="rId41"/>
    <p:sldId id="264" r:id="rId42"/>
  </p:sldIdLst>
  <p:sldSz cx="9144000" cy="5143500" type="screen16x9"/>
  <p:notesSz cx="6858000" cy="9144000"/>
  <p:embeddedFontLst>
    <p:embeddedFont>
      <p:font typeface="等线" panose="02010600030101010101" pitchFamily="2" charset="-122"/>
      <p:regular r:id="rId44"/>
      <p:bold r:id="rId45"/>
    </p:embeddedFont>
    <p:embeddedFont>
      <p:font typeface="Alibaba PuHuiTi 2.0 105 Heavy" pitchFamily="18" charset="-122"/>
      <p:bold r:id="rId46"/>
    </p:embeddedFont>
    <p:embeddedFont>
      <p:font typeface="Alibaba PuHuiTi 2.0 85 Bold" pitchFamily="18" charset="-122"/>
      <p:bold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Poppins" pitchFamily="2" charset="77"/>
      <p:regular r:id="rId54"/>
      <p:bold r:id="rId55"/>
      <p:italic r:id="rId56"/>
      <p:boldItalic r:id="rId57"/>
    </p:embeddedFont>
    <p:embeddedFont>
      <p:font typeface="Poppins Medium" pitchFamily="2" charset="77"/>
      <p:regular r:id="rId58"/>
      <p:italic r:id="rId59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521415D9-36F7-43E2-AB2F-B90AF26B5E84}">
      <p14:sectionLst xmlns:p14="http://schemas.microsoft.com/office/powerpoint/2010/main">
        <p14:section name="Default Section" id="{AF34A816-FC37-3C41-85C9-34B944DDFDD3}">
          <p14:sldIdLst>
            <p14:sldId id="256"/>
            <p14:sldId id="265"/>
            <p14:sldId id="258"/>
            <p14:sldId id="303"/>
            <p14:sldId id="269"/>
            <p14:sldId id="271"/>
            <p14:sldId id="270"/>
            <p14:sldId id="273"/>
            <p14:sldId id="274"/>
            <p14:sldId id="30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30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Template" id="{27D3BD8C-2486-1F47-84E8-49ADBDC3FBF9}">
          <p14:sldIdLst>
            <p14:sldId id="267"/>
            <p14:sldId id="268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7"/>
    <p:restoredTop sz="94678"/>
  </p:normalViewPr>
  <p:slideViewPr>
    <p:cSldViewPr snapToGrid="0">
      <p:cViewPr varScale="1">
        <p:scale>
          <a:sx n="157" d="100"/>
          <a:sy n="157" d="100"/>
        </p:scale>
        <p:origin x="60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n-lt"/>
        <a:ea typeface="+mn-ea"/>
        <a:cs typeface="+mn-cs"/>
        <a:sym typeface="等线"/>
      </a:defRPr>
    </a:lvl1pPr>
    <a:lvl2pPr indent="228600" defTabSz="685800" latinLnBrk="0">
      <a:defRPr sz="900">
        <a:latin typeface="+mn-lt"/>
        <a:ea typeface="+mn-ea"/>
        <a:cs typeface="+mn-cs"/>
        <a:sym typeface="等线"/>
      </a:defRPr>
    </a:lvl2pPr>
    <a:lvl3pPr indent="457200" defTabSz="685800" latinLnBrk="0">
      <a:defRPr sz="900">
        <a:latin typeface="+mn-lt"/>
        <a:ea typeface="+mn-ea"/>
        <a:cs typeface="+mn-cs"/>
        <a:sym typeface="等线"/>
      </a:defRPr>
    </a:lvl3pPr>
    <a:lvl4pPr indent="685800" defTabSz="685800" latinLnBrk="0">
      <a:defRPr sz="900">
        <a:latin typeface="+mn-lt"/>
        <a:ea typeface="+mn-ea"/>
        <a:cs typeface="+mn-cs"/>
        <a:sym typeface="等线"/>
      </a:defRPr>
    </a:lvl4pPr>
    <a:lvl5pPr indent="914400" defTabSz="685800" latinLnBrk="0">
      <a:defRPr sz="900">
        <a:latin typeface="+mn-lt"/>
        <a:ea typeface="+mn-ea"/>
        <a:cs typeface="+mn-cs"/>
        <a:sym typeface="等线"/>
      </a:defRPr>
    </a:lvl5pPr>
    <a:lvl6pPr indent="1143000" defTabSz="685800" latinLnBrk="0">
      <a:defRPr sz="900">
        <a:latin typeface="+mn-lt"/>
        <a:ea typeface="+mn-ea"/>
        <a:cs typeface="+mn-cs"/>
        <a:sym typeface="等线"/>
      </a:defRPr>
    </a:lvl6pPr>
    <a:lvl7pPr indent="1371600" defTabSz="685800" latinLnBrk="0">
      <a:defRPr sz="900">
        <a:latin typeface="+mn-lt"/>
        <a:ea typeface="+mn-ea"/>
        <a:cs typeface="+mn-cs"/>
        <a:sym typeface="等线"/>
      </a:defRPr>
    </a:lvl7pPr>
    <a:lvl8pPr indent="1600200" defTabSz="685800" latinLnBrk="0">
      <a:defRPr sz="900">
        <a:latin typeface="+mn-lt"/>
        <a:ea typeface="+mn-ea"/>
        <a:cs typeface="+mn-cs"/>
        <a:sym typeface="等线"/>
      </a:defRPr>
    </a:lvl8pPr>
    <a:lvl9pPr indent="1828800" defTabSz="685800" latinLnBrk="0">
      <a:defRPr sz="900">
        <a:latin typeface="+mn-lt"/>
        <a:ea typeface="+mn-ea"/>
        <a:cs typeface="+mn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94133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42459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29449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98589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143000" y="841771"/>
            <a:ext cx="6858000" cy="1790701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43000" y="2701527"/>
            <a:ext cx="6858000" cy="124182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342900" algn="ctr">
              <a:buSzTx/>
              <a:buFontTx/>
              <a:buNone/>
              <a:defRPr sz="1800"/>
            </a:lvl2pPr>
            <a:lvl3pPr marL="0" indent="685800" algn="ctr">
              <a:buSzTx/>
              <a:buFontTx/>
              <a:buNone/>
              <a:defRPr sz="1800"/>
            </a:lvl3pPr>
            <a:lvl4pPr marL="0" indent="1028700" algn="ctr">
              <a:buSzTx/>
              <a:buFontTx/>
              <a:buNone/>
              <a:defRPr sz="1800"/>
            </a:lvl4pPr>
            <a:lvl5pPr marL="0" indent="1371600" algn="ctr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4BB53EC-2300-5F62-DCFA-88E7301A3B60}"/>
              </a:ext>
            </a:extLst>
          </p:cNvPr>
          <p:cNvSpPr/>
          <p:nvPr userDrawn="1"/>
        </p:nvSpPr>
        <p:spPr>
          <a:xfrm>
            <a:off x="0" y="-1904"/>
            <a:ext cx="9144000" cy="512682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628650" y="679283"/>
            <a:ext cx="7886700" cy="5887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latin typeface="Poppins" pitchFamily="2" charset="77"/>
                <a:ea typeface="Alibaba PuHuiTi 2.0 55 Regular" pitchFamily="18" charset="-122"/>
                <a:cs typeface="Poppins" pitchFamily="2" charset="77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xfrm>
            <a:off x="628650" y="1543763"/>
            <a:ext cx="7886700" cy="308896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/>
            </a:lvl1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" name="矩形 8">
            <a:extLst>
              <a:ext uri="{FF2B5EF4-FFF2-40B4-BE49-F238E27FC236}">
                <a16:creationId xmlns:a16="http://schemas.microsoft.com/office/drawing/2014/main" id="{A398D6E1-1A2D-AB89-48C5-B88C5495BD09}"/>
              </a:ext>
            </a:extLst>
          </p:cNvPr>
          <p:cNvSpPr/>
          <p:nvPr userDrawn="1"/>
        </p:nvSpPr>
        <p:spPr>
          <a:xfrm>
            <a:off x="628650" y="135761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E893E-E6A7-7E9A-5D74-D07E10017D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7630" y="4785988"/>
            <a:ext cx="1257300" cy="216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8">
            <a:extLst>
              <a:ext uri="{FF2B5EF4-FFF2-40B4-BE49-F238E27FC236}">
                <a16:creationId xmlns:a16="http://schemas.microsoft.com/office/drawing/2014/main" id="{93A8EE33-1276-0768-087C-324FA8896401}"/>
              </a:ext>
            </a:extLst>
          </p:cNvPr>
          <p:cNvSpPr/>
          <p:nvPr userDrawn="1"/>
        </p:nvSpPr>
        <p:spPr>
          <a:xfrm>
            <a:off x="0" y="-1"/>
            <a:ext cx="4535805" cy="5144137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939200" y="1494000"/>
            <a:ext cx="4179600" cy="43849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 dirty="0">
                <a:solidFill>
                  <a:srgbClr val="000000"/>
                </a:solidFill>
                <a:uFillTx/>
                <a:latin typeface="Poppins" pitchFamily="2" charset="77"/>
                <a:ea typeface="Alibaba PuHuiTi 2.0 55 Regular" pitchFamily="18" charset="-122"/>
                <a:cs typeface="Poppins" pitchFamily="2" charset="77"/>
                <a:sym typeface="Calibri Light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396703" y="1146007"/>
            <a:ext cx="3804881" cy="365522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932507" y="2036312"/>
            <a:ext cx="4179599" cy="2858692"/>
          </a:xfrm>
          <a:prstGeom prst="rect">
            <a:avLst/>
          </a:prstGeom>
        </p:spPr>
        <p:txBody>
          <a:bodyPr>
            <a:normAutofit/>
          </a:bodyPr>
          <a:lstStyle>
            <a:lvl1pPr marL="171450" marR="0" indent="-171450" algn="l" defTabSz="685800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 dirty="0">
                <a:solidFill>
                  <a:srgbClr val="000000"/>
                </a:solidFill>
                <a:uFillTx/>
                <a:latin typeface="Poppins" pitchFamily="2" charset="77"/>
                <a:ea typeface="Alibaba PuHuiTi 2.0 55 Regular" pitchFamily="18" charset="-122"/>
                <a:cs typeface="Poppins" pitchFamily="2" charset="77"/>
                <a:sym typeface="Calibri"/>
              </a:defRPr>
            </a:lvl1pPr>
            <a:lvl2pPr marL="171450" marR="0" indent="-171450" algn="l" defTabSz="685800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 dirty="0">
                <a:solidFill>
                  <a:srgbClr val="000000"/>
                </a:solidFill>
                <a:uFillTx/>
                <a:latin typeface="Poppins" pitchFamily="2" charset="77"/>
                <a:ea typeface="Alibaba PuHuiTi 2.0 55 Regular" pitchFamily="18" charset="-122"/>
                <a:cs typeface="Poppins" pitchFamily="2" charset="77"/>
                <a:sym typeface="Calibri"/>
              </a:defRPr>
            </a:lvl2pPr>
            <a:lvl3pPr marL="171450" marR="0" indent="-171450" algn="l" defTabSz="685800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 dirty="0">
                <a:solidFill>
                  <a:srgbClr val="000000"/>
                </a:solidFill>
                <a:uFillTx/>
                <a:latin typeface="Poppins" pitchFamily="2" charset="77"/>
                <a:ea typeface="Alibaba PuHuiTi 2.0 55 Regular" pitchFamily="18" charset="-122"/>
                <a:cs typeface="Poppins" pitchFamily="2" charset="77"/>
                <a:sym typeface="Calibri"/>
              </a:defRPr>
            </a:lvl3pPr>
            <a:lvl4pPr marL="171450" marR="0" indent="-171450" algn="l" defTabSz="685800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 dirty="0">
                <a:solidFill>
                  <a:srgbClr val="000000"/>
                </a:solidFill>
                <a:uFillTx/>
                <a:latin typeface="Poppins" pitchFamily="2" charset="77"/>
                <a:ea typeface="Alibaba PuHuiTi 2.0 55 Regular" pitchFamily="18" charset="-122"/>
                <a:cs typeface="Poppins" pitchFamily="2" charset="77"/>
                <a:sym typeface="Calibri"/>
              </a:defRPr>
            </a:lvl4pPr>
            <a:lvl5pPr marL="171450" marR="0" indent="-171450" algn="l" defTabSz="685800" rtl="0" latinLnBrk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 dirty="0">
                <a:solidFill>
                  <a:srgbClr val="000000"/>
                </a:solidFill>
                <a:uFillTx/>
                <a:latin typeface="Poppins" pitchFamily="2" charset="77"/>
                <a:ea typeface="Alibaba PuHuiTi 2.0 55 Regular" pitchFamily="18" charset="-122"/>
                <a:cs typeface="Poppins" pitchFamily="2" charset="77"/>
                <a:sym typeface="Calibri"/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矩形 4">
            <a:extLst>
              <a:ext uri="{FF2B5EF4-FFF2-40B4-BE49-F238E27FC236}">
                <a16:creationId xmlns:a16="http://schemas.microsoft.com/office/drawing/2014/main" id="{3E45A2C6-C113-94C8-4978-5BF2679B1084}"/>
              </a:ext>
            </a:extLst>
          </p:cNvPr>
          <p:cNvSpPr/>
          <p:nvPr userDrawn="1"/>
        </p:nvSpPr>
        <p:spPr>
          <a:xfrm>
            <a:off x="521364" y="330685"/>
            <a:ext cx="77546" cy="237350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A60588A-A908-332E-FDD5-9A7F4312DB12}"/>
              </a:ext>
            </a:extLst>
          </p:cNvPr>
          <p:cNvGrpSpPr/>
          <p:nvPr userDrawn="1"/>
        </p:nvGrpSpPr>
        <p:grpSpPr>
          <a:xfrm>
            <a:off x="0" y="-1905"/>
            <a:ext cx="9144000" cy="5156835"/>
            <a:chOff x="0" y="-1905"/>
            <a:chExt cx="9144000" cy="5156835"/>
          </a:xfrm>
        </p:grpSpPr>
        <p:sp>
          <p:nvSpPr>
            <p:cNvPr id="2" name="矩形 2">
              <a:extLst>
                <a:ext uri="{FF2B5EF4-FFF2-40B4-BE49-F238E27FC236}">
                  <a16:creationId xmlns:a16="http://schemas.microsoft.com/office/drawing/2014/main" id="{A0FED69D-CAB1-2DA0-7CE5-4D42FDED39A0}"/>
                </a:ext>
              </a:extLst>
            </p:cNvPr>
            <p:cNvSpPr/>
            <p:nvPr userDrawn="1"/>
          </p:nvSpPr>
          <p:spPr>
            <a:xfrm>
              <a:off x="0" y="-1905"/>
              <a:ext cx="9144000" cy="5145405"/>
            </a:xfrm>
            <a:prstGeom prst="rect">
              <a:avLst/>
            </a:prstGeom>
            <a:solidFill>
              <a:srgbClr val="E96D2B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" name="矩形 13">
              <a:extLst>
                <a:ext uri="{FF2B5EF4-FFF2-40B4-BE49-F238E27FC236}">
                  <a16:creationId xmlns:a16="http://schemas.microsoft.com/office/drawing/2014/main" id="{AC139DC2-1902-919F-C665-47F771105CEC}"/>
                </a:ext>
              </a:extLst>
            </p:cNvPr>
            <p:cNvSpPr/>
            <p:nvPr userDrawn="1"/>
          </p:nvSpPr>
          <p:spPr>
            <a:xfrm>
              <a:off x="0" y="4201159"/>
              <a:ext cx="9144000" cy="953771"/>
            </a:xfrm>
            <a:prstGeom prst="rect">
              <a:avLst/>
            </a:prstGeom>
            <a:solidFill>
              <a:srgbClr val="F5C1E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" name="图片 14" descr="图片 14">
              <a:extLst>
                <a:ext uri="{FF2B5EF4-FFF2-40B4-BE49-F238E27FC236}">
                  <a16:creationId xmlns:a16="http://schemas.microsoft.com/office/drawing/2014/main" id="{C250569D-22DD-2422-43F6-E19063AC4B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167754" y="3174364"/>
              <a:ext cx="2465071" cy="1980566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629841" y="273843"/>
            <a:ext cx="7886701" cy="99417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29841" y="1260871"/>
            <a:ext cx="3868341" cy="61793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800" b="1"/>
            </a:lvl1pPr>
            <a:lvl2pPr marL="0" indent="342900">
              <a:buSzTx/>
              <a:buFontTx/>
              <a:buNone/>
              <a:defRPr sz="1800" b="1"/>
            </a:lvl2pPr>
            <a:lvl3pPr marL="0" indent="685800">
              <a:buSzTx/>
              <a:buFontTx/>
              <a:buNone/>
              <a:defRPr sz="1800" b="1"/>
            </a:lvl3pPr>
            <a:lvl4pPr marL="0" indent="1028700">
              <a:buSzTx/>
              <a:buFontTx/>
              <a:buNone/>
              <a:defRPr sz="1800" b="1"/>
            </a:lvl4pPr>
            <a:lvl5pPr marL="0" indent="1371600">
              <a:buSzTx/>
              <a:buFontTx/>
              <a:buNone/>
              <a:defRPr sz="18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29149" y="1260871"/>
            <a:ext cx="3887393" cy="617935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18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3887391" y="740568"/>
            <a:ext cx="4629151" cy="365522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538842" indent="-195942">
              <a:defRPr sz="2400"/>
            </a:lvl2pPr>
            <a:lvl3pPr marL="914400" indent="-228600">
              <a:defRPr sz="2400"/>
            </a:lvl3pPr>
            <a:lvl4pPr marL="1303019" indent="-274319">
              <a:defRPr sz="2400"/>
            </a:lvl4pPr>
            <a:lvl5pPr marL="1645920" indent="-274320"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29840" y="1543049"/>
            <a:ext cx="2949180" cy="285869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2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295347" y="4801228"/>
            <a:ext cx="220003" cy="20591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Poppins" pitchFamily="2" charset="77"/>
          <a:ea typeface="Alibaba PuHuiTi 2.0 55 Regular" pitchFamily="18" charset="-122"/>
          <a:cs typeface="Poppins" pitchFamily="2" charset="77"/>
          <a:sym typeface="Calibri Light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14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300" b="0" i="0" u="none" strike="noStrike" cap="none" spc="0" baseline="0">
          <a:solidFill>
            <a:srgbClr val="000000"/>
          </a:solidFill>
          <a:uFillTx/>
          <a:latin typeface="Poppins" pitchFamily="2" charset="77"/>
          <a:ea typeface="Alibaba PuHuiTi 2.0 55 Regular" pitchFamily="18" charset="-122"/>
          <a:cs typeface="Poppins" pitchFamily="2" charset="77"/>
          <a:sym typeface="Calibri"/>
        </a:defRPr>
      </a:lvl1pPr>
      <a:lvl2pPr marL="542925" marR="0" indent="-20002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Poppins" pitchFamily="2" charset="77"/>
          <a:ea typeface="Alibaba PuHuiTi 2.0 55 Regular" pitchFamily="18" charset="-122"/>
          <a:cs typeface="Poppins" pitchFamily="2" charset="77"/>
          <a:sym typeface="Calibri"/>
        </a:defRPr>
      </a:lvl2pPr>
      <a:lvl3pPr marL="925830" marR="0" indent="-24003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Poppins" pitchFamily="2" charset="77"/>
          <a:ea typeface="Alibaba PuHuiTi 2.0 55 Regular" pitchFamily="18" charset="-122"/>
          <a:cs typeface="Poppins" pitchFamily="2" charset="77"/>
          <a:sym typeface="Calibri"/>
        </a:defRPr>
      </a:lvl3pPr>
      <a:lvl4pPr marL="13056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Poppins" pitchFamily="2" charset="77"/>
          <a:ea typeface="Alibaba PuHuiTi 2.0 55 Regular" pitchFamily="18" charset="-122"/>
          <a:cs typeface="Poppins" pitchFamily="2" charset="77"/>
          <a:sym typeface="Calibri"/>
        </a:defRPr>
      </a:lvl4pPr>
      <a:lvl5pPr marL="1648557" marR="0" indent="-276957" algn="l" defTabSz="6858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Poppins" pitchFamily="2" charset="77"/>
          <a:ea typeface="Alibaba PuHuiTi 2.0 55 Regular" pitchFamily="18" charset="-122"/>
          <a:cs typeface="Poppins" pitchFamily="2" charset="77"/>
          <a:sym typeface="Calibri"/>
        </a:defRPr>
      </a:lvl5pPr>
      <a:lvl6pPr marL="19914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3343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26772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0201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"/>
            <a:ext cx="9144000" cy="5142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1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文本框 7"/>
          <p:cNvSpPr txBox="1"/>
          <p:nvPr/>
        </p:nvSpPr>
        <p:spPr>
          <a:xfrm>
            <a:off x="292735" y="1328419"/>
            <a:ext cx="452056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latin typeface="Alibaba PuHuiTi 2.0 85 Bold"/>
                <a:ea typeface="Alibaba PuHuiTi 2.0 85 Bold"/>
                <a:cs typeface="Alibaba PuHuiTi 2.0 85 Bold"/>
                <a:sym typeface="Alibaba PuHuiTi 2.0 85 Bold"/>
              </a:defRPr>
            </a:lvl1pPr>
          </a:lstStyle>
          <a:p>
            <a:r>
              <a:rPr dirty="0" err="1"/>
              <a:t>第三届中国</a:t>
            </a:r>
            <a:r>
              <a:rPr lang="zh-CN" altLang="en-US" dirty="0"/>
              <a:t> </a:t>
            </a:r>
            <a:r>
              <a:rPr dirty="0"/>
              <a:t>Rust</a:t>
            </a:r>
            <a:r>
              <a:rPr lang="zh-CN" altLang="en-US" dirty="0"/>
              <a:t> </a:t>
            </a:r>
            <a:r>
              <a:rPr dirty="0" err="1"/>
              <a:t>开发者大会</a:t>
            </a:r>
            <a:endParaRPr dirty="0"/>
          </a:p>
        </p:txBody>
      </p:sp>
      <p:pic>
        <p:nvPicPr>
          <p:cNvPr id="97" name="图片 9" descr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0"/>
            <a:ext cx="4400550" cy="1328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图片 10" descr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655" y="4199254"/>
            <a:ext cx="3754121" cy="1087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1DA79A2-7825-AE8A-8B34-03E036D33D7B}"/>
              </a:ext>
            </a:extLst>
          </p:cNvPr>
          <p:cNvGrpSpPr/>
          <p:nvPr/>
        </p:nvGrpSpPr>
        <p:grpSpPr>
          <a:xfrm>
            <a:off x="0" y="0"/>
            <a:ext cx="9144001" cy="5145405"/>
            <a:chOff x="0" y="-1905"/>
            <a:chExt cx="9144001" cy="5145405"/>
          </a:xfrm>
        </p:grpSpPr>
        <p:sp>
          <p:nvSpPr>
            <p:cNvPr id="109" name="矩形 1"/>
            <p:cNvSpPr/>
            <p:nvPr/>
          </p:nvSpPr>
          <p:spPr>
            <a:xfrm>
              <a:off x="0" y="-1905"/>
              <a:ext cx="9144000" cy="5145405"/>
            </a:xfrm>
            <a:prstGeom prst="rect">
              <a:avLst/>
            </a:prstGeom>
            <a:solidFill>
              <a:srgbClr val="E96D2B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" name="矩形 4"/>
            <p:cNvSpPr/>
            <p:nvPr/>
          </p:nvSpPr>
          <p:spPr>
            <a:xfrm>
              <a:off x="0" y="2571750"/>
              <a:ext cx="9144001" cy="257175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>
                <a:defRPr sz="1000"/>
              </a:pPr>
              <a:endParaRPr/>
            </a:p>
          </p:txBody>
        </p:sp>
      </p:grpSp>
      <p:sp>
        <p:nvSpPr>
          <p:cNvPr id="2" name="文本框 21">
            <a:extLst>
              <a:ext uri="{FF2B5EF4-FFF2-40B4-BE49-F238E27FC236}">
                <a16:creationId xmlns:a16="http://schemas.microsoft.com/office/drawing/2014/main" id="{1DF2136D-D77A-FFBE-4BE8-EA301322198D}"/>
              </a:ext>
            </a:extLst>
          </p:cNvPr>
          <p:cNvSpPr txBox="1"/>
          <p:nvPr/>
        </p:nvSpPr>
        <p:spPr>
          <a:xfrm>
            <a:off x="762634" y="796949"/>
            <a:ext cx="7467602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sz="36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Await-Tree</a:t>
            </a:r>
          </a:p>
          <a:p>
            <a:r>
              <a:rPr lang="en-US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Async Rust </a:t>
            </a:r>
            <a:r>
              <a:rPr lang="zh-CN" altLang="en-US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可观测性的灵丹妙药</a:t>
            </a:r>
          </a:p>
          <a:p>
            <a:endParaRPr lang="en-US" dirty="0"/>
          </a:p>
          <a:p>
            <a:endParaRPr dirty="0"/>
          </a:p>
        </p:txBody>
      </p:sp>
      <p:sp>
        <p:nvSpPr>
          <p:cNvPr id="4" name="文本框 15">
            <a:extLst>
              <a:ext uri="{FF2B5EF4-FFF2-40B4-BE49-F238E27FC236}">
                <a16:creationId xmlns:a16="http://schemas.microsoft.com/office/drawing/2014/main" id="{6813D8E2-6DBF-E97B-43B0-F5C1D450C8FF}"/>
              </a:ext>
            </a:extLst>
          </p:cNvPr>
          <p:cNvSpPr txBox="1"/>
          <p:nvPr/>
        </p:nvSpPr>
        <p:spPr>
          <a:xfrm>
            <a:off x="3403889" y="3754330"/>
            <a:ext cx="218509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Await-Tree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的</a:t>
            </a:r>
          </a:p>
          <a:p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设计原理与实现</a:t>
            </a:r>
          </a:p>
        </p:txBody>
      </p:sp>
      <p:sp>
        <p:nvSpPr>
          <p:cNvPr id="5" name="椭圆 19">
            <a:extLst>
              <a:ext uri="{FF2B5EF4-FFF2-40B4-BE49-F238E27FC236}">
                <a16:creationId xmlns:a16="http://schemas.microsoft.com/office/drawing/2014/main" id="{50A2EADC-AB6A-F6C1-20E6-01AD9C7FF955}"/>
              </a:ext>
            </a:extLst>
          </p:cNvPr>
          <p:cNvSpPr/>
          <p:nvPr/>
        </p:nvSpPr>
        <p:spPr>
          <a:xfrm>
            <a:off x="3381728" y="3076656"/>
            <a:ext cx="544287" cy="544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r>
              <a:rPr lang="en-US" altLang="zh-CN" sz="2000" b="1" dirty="0">
                <a:latin typeface="Poppins" pitchFamily="2" charset="77"/>
                <a:cs typeface="Poppins" pitchFamily="2" charset="77"/>
              </a:rPr>
              <a:t>2</a:t>
            </a:r>
            <a:endParaRPr sz="2000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文本框 15">
            <a:extLst>
              <a:ext uri="{FF2B5EF4-FFF2-40B4-BE49-F238E27FC236}">
                <a16:creationId xmlns:a16="http://schemas.microsoft.com/office/drawing/2014/main" id="{DA632537-FEAD-EDC8-17E6-B098CD6A2D4D}"/>
              </a:ext>
            </a:extLst>
          </p:cNvPr>
          <p:cNvSpPr txBox="1"/>
          <p:nvPr/>
        </p:nvSpPr>
        <p:spPr>
          <a:xfrm>
            <a:off x="762634" y="3754330"/>
            <a:ext cx="218509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CN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回顾</a:t>
            </a:r>
            <a:r>
              <a:rPr lang="zh-CN" altLang="en-US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</a:t>
            </a:r>
            <a:r>
              <a:rPr lang="en-US" altLang="zh-CN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Async</a:t>
            </a:r>
            <a:r>
              <a:rPr lang="zh-CN" altLang="en-US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</a:t>
            </a:r>
            <a:r>
              <a:rPr lang="en-US" altLang="zh-CN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Rust</a:t>
            </a:r>
            <a:r>
              <a:rPr lang="zh-CN" altLang="en-US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的设计与痛点</a:t>
            </a:r>
            <a:endParaRPr sz="1800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7" name="椭圆 19">
            <a:extLst>
              <a:ext uri="{FF2B5EF4-FFF2-40B4-BE49-F238E27FC236}">
                <a16:creationId xmlns:a16="http://schemas.microsoft.com/office/drawing/2014/main" id="{18531FC5-1509-E921-1BD5-F3744017C719}"/>
              </a:ext>
            </a:extLst>
          </p:cNvPr>
          <p:cNvSpPr/>
          <p:nvPr/>
        </p:nvSpPr>
        <p:spPr>
          <a:xfrm>
            <a:off x="740473" y="3076656"/>
            <a:ext cx="544287" cy="544287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r>
              <a:rPr lang="en-US" altLang="zh-CN" sz="2000" b="1" dirty="0">
                <a:latin typeface="Poppins" pitchFamily="2" charset="77"/>
                <a:cs typeface="Poppins" pitchFamily="2" charset="77"/>
              </a:rPr>
              <a:t>1</a:t>
            </a:r>
            <a:endParaRPr sz="2000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文本框 15">
            <a:extLst>
              <a:ext uri="{FF2B5EF4-FFF2-40B4-BE49-F238E27FC236}">
                <a16:creationId xmlns:a16="http://schemas.microsoft.com/office/drawing/2014/main" id="{151FAC4E-3051-9FDE-62F0-D49777EEE665}"/>
              </a:ext>
            </a:extLst>
          </p:cNvPr>
          <p:cNvSpPr txBox="1"/>
          <p:nvPr/>
        </p:nvSpPr>
        <p:spPr>
          <a:xfrm>
            <a:off x="6067305" y="3754330"/>
            <a:ext cx="218509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Await-Tree </a:t>
            </a:r>
            <a:r>
              <a:rPr lang="en-US" sz="1800" dirty="0" err="1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的</a:t>
            </a:r>
            <a:endParaRPr lang="zh-CN" altLang="en-US" sz="1800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  <a:p>
            <a:r>
              <a:rPr lang="zh-CN" altLang="en-US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应用与真实案例</a:t>
            </a:r>
          </a:p>
        </p:txBody>
      </p:sp>
      <p:sp>
        <p:nvSpPr>
          <p:cNvPr id="9" name="椭圆 19">
            <a:extLst>
              <a:ext uri="{FF2B5EF4-FFF2-40B4-BE49-F238E27FC236}">
                <a16:creationId xmlns:a16="http://schemas.microsoft.com/office/drawing/2014/main" id="{DC500C1B-0C22-D1BB-0E9B-EAE282757493}"/>
              </a:ext>
            </a:extLst>
          </p:cNvPr>
          <p:cNvSpPr/>
          <p:nvPr/>
        </p:nvSpPr>
        <p:spPr>
          <a:xfrm>
            <a:off x="6045144" y="3076656"/>
            <a:ext cx="544287" cy="544287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r>
              <a:rPr lang="en-US" altLang="zh-CN" sz="2000" b="1" dirty="0">
                <a:latin typeface="Poppins" pitchFamily="2" charset="77"/>
                <a:cs typeface="Poppins" pitchFamily="2" charset="77"/>
              </a:rPr>
              <a:t>3</a:t>
            </a:r>
            <a:endParaRPr sz="2000" b="1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95997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CN" dirty="0"/>
              <a:t>设计目标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 的设计原理与实现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65B362-CA31-E8B1-3CEB-E73DE9CAB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追踪关键 </a:t>
            </a:r>
            <a:r>
              <a:rPr lang="en-US" altLang="zh-CN" dirty="0"/>
              <a:t>Future</a:t>
            </a:r>
            <a:r>
              <a:rPr lang="zh-CN" altLang="en-US" dirty="0"/>
              <a:t> 的生命周期和控制流</a:t>
            </a:r>
            <a:endParaRPr lang="en-US" altLang="zh-CN" dirty="0"/>
          </a:p>
          <a:p>
            <a:pPr lvl="1"/>
            <a:r>
              <a:rPr lang="en-US" altLang="zh-CN" dirty="0"/>
              <a:t>Init, First Poll, Pending, Next Poll, Ready, Cancel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实时将 </a:t>
            </a:r>
            <a:r>
              <a:rPr lang="en-US" altLang="zh-CN" dirty="0"/>
              <a:t>Task</a:t>
            </a:r>
            <a:r>
              <a:rPr lang="zh-CN" altLang="en-US" dirty="0"/>
              <a:t> 的执行状态维护为一棵树 </a:t>
            </a:r>
            <a:endParaRPr lang="en-US" altLang="zh-CN" dirty="0"/>
          </a:p>
          <a:p>
            <a:pPr lvl="1"/>
            <a:r>
              <a:rPr lang="zh-CN" altLang="en-US" dirty="0"/>
              <a:t>显示目前正在阻塞</a:t>
            </a:r>
            <a:r>
              <a:rPr lang="en-US" altLang="zh-CN" dirty="0"/>
              <a:t>/</a:t>
            </a:r>
            <a:r>
              <a:rPr lang="zh-CN" altLang="en-US" dirty="0"/>
              <a:t>执行的 </a:t>
            </a:r>
            <a:r>
              <a:rPr lang="en-US" altLang="zh-CN" dirty="0"/>
              <a:t>Await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</a:p>
          <a:p>
            <a:pPr lvl="1"/>
            <a:r>
              <a:rPr lang="zh-CN" altLang="en-US" dirty="0"/>
              <a:t>得名 </a:t>
            </a:r>
            <a:r>
              <a:rPr lang="en-US" altLang="zh-CN" dirty="0"/>
              <a:t>Await-Tree</a:t>
            </a:r>
          </a:p>
          <a:p>
            <a:pPr marL="342900" lvl="1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398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基本用例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 的设计原理与实现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2C2DC3-1E38-F1AA-2969-E4797F20C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261" y="777987"/>
            <a:ext cx="4601530" cy="4074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140CA2-0705-6770-3D1E-568B8203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49" y="2494933"/>
            <a:ext cx="3797300" cy="20447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5BB724F-B8D5-C584-2FBD-91F5D05DF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61" y="1432285"/>
            <a:ext cx="18415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650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4D59BE-9B29-A016-7B64-D887B61D5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1" y="2777687"/>
            <a:ext cx="4165600" cy="1765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基本用例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 的设计原理与实现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2C2DC3-1E38-F1AA-2969-E4797F20C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261" y="777987"/>
            <a:ext cx="4601530" cy="4074901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901B40E-2DC7-0FFF-CF67-DC2211D91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0" y="1432800"/>
            <a:ext cx="18415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348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CN" dirty="0"/>
              <a:t>设计</a:t>
            </a:r>
            <a:r>
              <a:rPr lang="zh-CN" altLang="en-US" dirty="0"/>
              <a:t>细节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 的设计原理与实现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65B362-CA31-E8B1-3CEB-E73DE9CAB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充分理解 </a:t>
            </a:r>
            <a:r>
              <a:rPr lang="en-US" altLang="zh-CN" dirty="0"/>
              <a:t>Future</a:t>
            </a:r>
            <a:r>
              <a:rPr lang="zh-CN" altLang="en-US" dirty="0"/>
              <a:t> 生命周期中的控制流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1E8B6-62B9-7D8F-EFEA-F5BAE2BD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77" y="2168165"/>
            <a:ext cx="6447106" cy="229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5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Await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的维护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 的设计原理与实现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65B362-CA31-E8B1-3CEB-E73DE9CAB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CN" dirty="0"/>
              <a:t>初始状态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1E8B6-62B9-7D8F-EFEA-F5BAE2BD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92" y="611904"/>
            <a:ext cx="4458878" cy="15879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A323A3-F078-5609-2321-6CEA8DA35536}"/>
              </a:ext>
            </a:extLst>
          </p:cNvPr>
          <p:cNvSpPr/>
          <p:nvPr/>
        </p:nvSpPr>
        <p:spPr>
          <a:xfrm>
            <a:off x="5235109" y="611904"/>
            <a:ext cx="622169" cy="197410"/>
          </a:xfrm>
          <a:prstGeom prst="rect">
            <a:avLst/>
          </a:prstGeom>
          <a:solidFill>
            <a:schemeClr val="accent4">
              <a:lumMod val="60000"/>
              <a:lumOff val="40000"/>
              <a:alpha val="39764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195B97F-EAC0-5836-73A8-F6C25548F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922" y="1839004"/>
            <a:ext cx="23114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976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Await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的维护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 的设计原理与实现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65B362-CA31-E8B1-3CEB-E73DE9CAB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Future</a:t>
            </a:r>
            <a:r>
              <a:rPr lang="zh-CN" altLang="en-US" dirty="0"/>
              <a:t> 构造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1E8B6-62B9-7D8F-EFEA-F5BAE2BD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92" y="611904"/>
            <a:ext cx="4458878" cy="15879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A323A3-F078-5609-2321-6CEA8DA35536}"/>
              </a:ext>
            </a:extLst>
          </p:cNvPr>
          <p:cNvSpPr/>
          <p:nvPr/>
        </p:nvSpPr>
        <p:spPr>
          <a:xfrm>
            <a:off x="6342994" y="807621"/>
            <a:ext cx="580035" cy="197410"/>
          </a:xfrm>
          <a:prstGeom prst="rect">
            <a:avLst/>
          </a:prstGeom>
          <a:solidFill>
            <a:schemeClr val="accent4">
              <a:lumMod val="60000"/>
              <a:lumOff val="40000"/>
              <a:alpha val="39764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3B2BDB9B-83DA-46B5-35FD-88C132D54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922" y="1839004"/>
            <a:ext cx="23114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E979BA-A25F-BE7B-B4F7-DD2E74E94F4B}"/>
              </a:ext>
            </a:extLst>
          </p:cNvPr>
          <p:cNvSpPr/>
          <p:nvPr/>
        </p:nvSpPr>
        <p:spPr>
          <a:xfrm>
            <a:off x="5812970" y="991036"/>
            <a:ext cx="511361" cy="197410"/>
          </a:xfrm>
          <a:prstGeom prst="rect">
            <a:avLst/>
          </a:prstGeom>
          <a:solidFill>
            <a:schemeClr val="accent4">
              <a:lumMod val="60000"/>
              <a:lumOff val="40000"/>
              <a:alpha val="39764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752DC-9B32-520F-CBCF-64CC9ED9D0A4}"/>
              </a:ext>
            </a:extLst>
          </p:cNvPr>
          <p:cNvSpPr/>
          <p:nvPr/>
        </p:nvSpPr>
        <p:spPr>
          <a:xfrm>
            <a:off x="7579986" y="991036"/>
            <a:ext cx="690618" cy="197410"/>
          </a:xfrm>
          <a:prstGeom prst="rect">
            <a:avLst/>
          </a:prstGeom>
          <a:solidFill>
            <a:schemeClr val="accent4">
              <a:lumMod val="60000"/>
              <a:lumOff val="40000"/>
              <a:alpha val="39764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8554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Await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的维护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 的设计原理与实现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65B362-CA31-E8B1-3CEB-E73DE9CAB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Poll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1E8B6-62B9-7D8F-EFEA-F5BAE2BD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92" y="611904"/>
            <a:ext cx="4458878" cy="1587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E979BA-A25F-BE7B-B4F7-DD2E74E94F4B}"/>
              </a:ext>
            </a:extLst>
          </p:cNvPr>
          <p:cNvSpPr/>
          <p:nvPr/>
        </p:nvSpPr>
        <p:spPr>
          <a:xfrm>
            <a:off x="8348423" y="991036"/>
            <a:ext cx="455943" cy="197410"/>
          </a:xfrm>
          <a:prstGeom prst="rect">
            <a:avLst/>
          </a:prstGeom>
          <a:solidFill>
            <a:schemeClr val="accent4">
              <a:lumMod val="60000"/>
              <a:lumOff val="40000"/>
              <a:alpha val="39764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A1ADD49-A425-3928-3E9C-832190C53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92" y="2475622"/>
            <a:ext cx="23114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56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Await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的维护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 的设计原理与实现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65B362-CA31-E8B1-3CEB-E73DE9CAB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Poll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1E8B6-62B9-7D8F-EFEA-F5BAE2BD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92" y="611904"/>
            <a:ext cx="4458878" cy="1587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E979BA-A25F-BE7B-B4F7-DD2E74E94F4B}"/>
              </a:ext>
            </a:extLst>
          </p:cNvPr>
          <p:cNvSpPr/>
          <p:nvPr/>
        </p:nvSpPr>
        <p:spPr>
          <a:xfrm>
            <a:off x="6740278" y="1001024"/>
            <a:ext cx="706333" cy="197410"/>
          </a:xfrm>
          <a:prstGeom prst="rect">
            <a:avLst/>
          </a:prstGeom>
          <a:solidFill>
            <a:schemeClr val="accent4">
              <a:lumMod val="60000"/>
              <a:lumOff val="40000"/>
              <a:alpha val="39764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F579F38-AEAE-99FB-6AE1-4458C796D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800" y="2348145"/>
            <a:ext cx="35814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38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Await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的维护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 的设计原理与实现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65B362-CA31-E8B1-3CEB-E73DE9CAB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Query</a:t>
            </a:r>
            <a:r>
              <a:rPr lang="zh-CN" altLang="en-US" dirty="0"/>
              <a:t> 返回 </a:t>
            </a:r>
            <a:r>
              <a:rPr lang="en-US" altLang="zh-CN" dirty="0"/>
              <a:t>Pending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1E8B6-62B9-7D8F-EFEA-F5BAE2BD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92" y="611904"/>
            <a:ext cx="4458878" cy="1587971"/>
          </a:xfrm>
          <a:prstGeom prst="rect">
            <a:avLst/>
          </a:prstGeom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A391A9C9-8D72-41EF-7C63-047A2D43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800" y="2476800"/>
            <a:ext cx="35814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8B7035-C5BC-A4BF-D36A-C8C1579DDADB}"/>
              </a:ext>
            </a:extLst>
          </p:cNvPr>
          <p:cNvSpPr/>
          <p:nvPr/>
        </p:nvSpPr>
        <p:spPr>
          <a:xfrm>
            <a:off x="6740278" y="1001024"/>
            <a:ext cx="706333" cy="197410"/>
          </a:xfrm>
          <a:prstGeom prst="rect">
            <a:avLst/>
          </a:prstGeom>
          <a:solidFill>
            <a:schemeClr val="accent4">
              <a:lumMod val="60000"/>
              <a:lumOff val="40000"/>
              <a:alpha val="39764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946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1">
            <a:extLst>
              <a:ext uri="{FF2B5EF4-FFF2-40B4-BE49-F238E27FC236}">
                <a16:creationId xmlns:a16="http://schemas.microsoft.com/office/drawing/2014/main" id="{67A6D917-1BD9-383F-BBB9-83A80110B1A6}"/>
              </a:ext>
            </a:extLst>
          </p:cNvPr>
          <p:cNvSpPr txBox="1"/>
          <p:nvPr/>
        </p:nvSpPr>
        <p:spPr>
          <a:xfrm>
            <a:off x="762634" y="1507070"/>
            <a:ext cx="7467602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sz="36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Await-Tree</a:t>
            </a:r>
          </a:p>
          <a:p>
            <a:r>
              <a:rPr lang="en-US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Async Rust </a:t>
            </a:r>
            <a:r>
              <a:rPr lang="zh-CN" altLang="en-US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可观测性的灵丹妙药</a:t>
            </a:r>
          </a:p>
          <a:p>
            <a:endParaRPr lang="en-US" dirty="0"/>
          </a:p>
          <a:p>
            <a:endParaRPr dirty="0"/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D72D0FD0-DC18-CB9A-528E-7A8D55E3FD7A}"/>
              </a:ext>
            </a:extLst>
          </p:cNvPr>
          <p:cNvSpPr txBox="1"/>
          <p:nvPr/>
        </p:nvSpPr>
        <p:spPr>
          <a:xfrm>
            <a:off x="762634" y="2607690"/>
            <a:ext cx="7769195" cy="430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rPr lang="en-US" sz="1600" dirty="0" err="1">
                <a:latin typeface="Poppins Medium" pitchFamily="2" charset="77"/>
                <a:ea typeface="Alibaba PuHuiTi 2.0 65 Medium" pitchFamily="18" charset="-122"/>
                <a:cs typeface="Poppins Medium" pitchFamily="2" charset="77"/>
              </a:rPr>
              <a:t>赵梓淇</a:t>
            </a:r>
            <a:r>
              <a:rPr lang="zh-CN" altLang="en-US" sz="1600" dirty="0">
                <a:latin typeface="Poppins Medium" pitchFamily="2" charset="77"/>
                <a:ea typeface="Alibaba PuHuiTi 2.0 65 Medium" pitchFamily="18" charset="-122"/>
                <a:cs typeface="Poppins Medium" pitchFamily="2" charset="77"/>
              </a:rPr>
              <a:t> </a:t>
            </a:r>
            <a:r>
              <a:rPr lang="en-US" altLang="zh-CN" sz="1600" dirty="0" err="1">
                <a:latin typeface="Poppins Medium" pitchFamily="2" charset="77"/>
                <a:ea typeface="Alibaba PuHuiTi 2.0 65 Medium" pitchFamily="18" charset="-122"/>
                <a:cs typeface="Poppins Medium" pitchFamily="2" charset="77"/>
              </a:rPr>
              <a:t>Bugen</a:t>
            </a:r>
            <a:r>
              <a:rPr lang="en-US" altLang="zh-CN" sz="1600" dirty="0">
                <a:latin typeface="Poppins Medium" pitchFamily="2" charset="77"/>
                <a:ea typeface="Alibaba PuHuiTi 2.0 65 Medium" pitchFamily="18" charset="-122"/>
                <a:cs typeface="Poppins Medium" pitchFamily="2" charset="77"/>
              </a:rPr>
              <a:t> Zhao</a:t>
            </a:r>
            <a:r>
              <a:rPr lang="zh-CN" altLang="en-US" sz="1600" dirty="0">
                <a:latin typeface="Poppins Medium" pitchFamily="2" charset="77"/>
                <a:ea typeface="Alibaba PuHuiTi 2.0 65 Medium" pitchFamily="18" charset="-122"/>
                <a:cs typeface="Poppins Medium" pitchFamily="2" charset="77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864DB7-EDB2-485A-0281-6D0DCF6AA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07" y="3072021"/>
            <a:ext cx="1302773" cy="22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Await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的维护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 的设计原理与实现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65B362-CA31-E8B1-3CEB-E73DE9CAB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Select</a:t>
            </a:r>
            <a:r>
              <a:rPr lang="zh-CN" altLang="en-US" dirty="0"/>
              <a:t> 返回 </a:t>
            </a:r>
            <a:r>
              <a:rPr lang="en-US" altLang="zh-CN" dirty="0"/>
              <a:t>Pending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1E8B6-62B9-7D8F-EFEA-F5BAE2BD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92" y="611904"/>
            <a:ext cx="4458878" cy="15879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7CD69D-8F7E-4D45-7B97-C5EE6B3321AA}"/>
              </a:ext>
            </a:extLst>
          </p:cNvPr>
          <p:cNvSpPr/>
          <p:nvPr/>
        </p:nvSpPr>
        <p:spPr>
          <a:xfrm>
            <a:off x="7571634" y="998738"/>
            <a:ext cx="706333" cy="197410"/>
          </a:xfrm>
          <a:prstGeom prst="rect">
            <a:avLst/>
          </a:prstGeom>
          <a:solidFill>
            <a:schemeClr val="accent4">
              <a:lumMod val="60000"/>
              <a:lumOff val="40000"/>
              <a:alpha val="39764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750FE92-954B-7D50-AF49-52AD8A9AA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800" y="2476800"/>
            <a:ext cx="35814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55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Await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的维护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 的设计原理与实现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65B362-CA31-E8B1-3CEB-E73DE9CAB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Select</a:t>
            </a:r>
            <a:r>
              <a:rPr lang="zh-CN" altLang="en-US" dirty="0"/>
              <a:t> 返回 </a:t>
            </a:r>
            <a:r>
              <a:rPr lang="en-US" altLang="zh-CN" dirty="0"/>
              <a:t>Pending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1E8B6-62B9-7D8F-EFEA-F5BAE2BD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92" y="611904"/>
            <a:ext cx="4458878" cy="1587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6D2F5A-9806-B2CE-80DC-231253405B0B}"/>
              </a:ext>
            </a:extLst>
          </p:cNvPr>
          <p:cNvSpPr/>
          <p:nvPr/>
        </p:nvSpPr>
        <p:spPr>
          <a:xfrm>
            <a:off x="5260989" y="611904"/>
            <a:ext cx="449007" cy="197410"/>
          </a:xfrm>
          <a:prstGeom prst="rect">
            <a:avLst/>
          </a:prstGeom>
          <a:solidFill>
            <a:schemeClr val="accent4">
              <a:lumMod val="60000"/>
              <a:lumOff val="40000"/>
              <a:alpha val="39764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9DE10F9-492C-FCC7-1F0B-E8A38A704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800" y="1829216"/>
            <a:ext cx="35814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42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Await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的维护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 的设计原理与实现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65B362-CA31-E8B1-3CEB-E73DE9CAB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CN" dirty="0"/>
              <a:t>整个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Pending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1E8B6-62B9-7D8F-EFEA-F5BAE2BD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92" y="611904"/>
            <a:ext cx="4458878" cy="1587971"/>
          </a:xfrm>
          <a:prstGeom prst="rect">
            <a:avLst/>
          </a:prstGeo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D914CA23-648E-0B54-E082-81D7845AB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800" y="2476800"/>
            <a:ext cx="35814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08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Await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的维护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 的设计原理与实现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65B362-CA31-E8B1-3CEB-E73DE9CAB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Poll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1E8B6-62B9-7D8F-EFEA-F5BAE2BD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92" y="611904"/>
            <a:ext cx="4458878" cy="1587971"/>
          </a:xfrm>
          <a:prstGeom prst="rect">
            <a:avLst/>
          </a:prstGeom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812C5A5D-50C6-AD2B-59FC-DF4B4DD29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800" y="2476800"/>
            <a:ext cx="43053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72DAFC-108B-09BC-9347-11976A386EDA}"/>
              </a:ext>
            </a:extLst>
          </p:cNvPr>
          <p:cNvSpPr/>
          <p:nvPr/>
        </p:nvSpPr>
        <p:spPr>
          <a:xfrm>
            <a:off x="7571634" y="998738"/>
            <a:ext cx="706333" cy="197410"/>
          </a:xfrm>
          <a:prstGeom prst="rect">
            <a:avLst/>
          </a:prstGeom>
          <a:solidFill>
            <a:schemeClr val="accent4">
              <a:lumMod val="60000"/>
              <a:lumOff val="40000"/>
              <a:alpha val="39764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128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Await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的维护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 的设计原理与实现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65B362-CA31-E8B1-3CEB-E73DE9CAB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altLang="zh-CN" dirty="0"/>
              <a:t>Timeout</a:t>
            </a:r>
            <a:r>
              <a:rPr lang="zh-CN" altLang="en-US" dirty="0"/>
              <a:t> </a:t>
            </a:r>
            <a:r>
              <a:rPr lang="en-US" altLang="zh-CN" dirty="0"/>
              <a:t>Ready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1E8B6-62B9-7D8F-EFEA-F5BAE2BD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92" y="611904"/>
            <a:ext cx="4458878" cy="1587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72DAFC-108B-09BC-9347-11976A386EDA}"/>
              </a:ext>
            </a:extLst>
          </p:cNvPr>
          <p:cNvSpPr/>
          <p:nvPr/>
        </p:nvSpPr>
        <p:spPr>
          <a:xfrm>
            <a:off x="7571634" y="998738"/>
            <a:ext cx="706333" cy="197410"/>
          </a:xfrm>
          <a:prstGeom prst="rect">
            <a:avLst/>
          </a:prstGeom>
          <a:solidFill>
            <a:schemeClr val="accent4">
              <a:lumMod val="60000"/>
              <a:lumOff val="40000"/>
              <a:alpha val="39764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FB272BF1-C6BD-867E-491A-5E8A10445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800" y="2476800"/>
            <a:ext cx="35814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636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Await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的维护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 的设计原理与实现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65B362-CA31-E8B1-3CEB-E73DE9CAB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Ready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1E8B6-62B9-7D8F-EFEA-F5BAE2BD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92" y="611904"/>
            <a:ext cx="4458878" cy="15879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E8ADB2-3502-B459-0327-AA7D6E8B8F9A}"/>
              </a:ext>
            </a:extLst>
          </p:cNvPr>
          <p:cNvSpPr/>
          <p:nvPr/>
        </p:nvSpPr>
        <p:spPr>
          <a:xfrm>
            <a:off x="5861071" y="990525"/>
            <a:ext cx="449007" cy="197410"/>
          </a:xfrm>
          <a:prstGeom prst="rect">
            <a:avLst/>
          </a:prstGeom>
          <a:solidFill>
            <a:schemeClr val="accent4">
              <a:lumMod val="60000"/>
              <a:lumOff val="40000"/>
              <a:alpha val="39764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D135B49A-1AD1-D966-F4D9-B4A1CC6F8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800" y="1828800"/>
            <a:ext cx="35814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9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Await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的维护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 的设计原理与实现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65B362-CA31-E8B1-3CEB-E73DE9CAB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Poll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1E8B6-62B9-7D8F-EFEA-F5BAE2BD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92" y="611904"/>
            <a:ext cx="4458878" cy="15879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E8ADB2-3502-B459-0327-AA7D6E8B8F9A}"/>
              </a:ext>
            </a:extLst>
          </p:cNvPr>
          <p:cNvSpPr/>
          <p:nvPr/>
        </p:nvSpPr>
        <p:spPr>
          <a:xfrm>
            <a:off x="5559412" y="1744026"/>
            <a:ext cx="449007" cy="197410"/>
          </a:xfrm>
          <a:prstGeom prst="rect">
            <a:avLst/>
          </a:prstGeom>
          <a:solidFill>
            <a:schemeClr val="accent4">
              <a:lumMod val="60000"/>
              <a:lumOff val="40000"/>
              <a:alpha val="39764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EDD7E24B-2651-F4A6-1E6C-029306BC6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800" y="2339109"/>
            <a:ext cx="35814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78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Await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的维护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 的设计原理与实现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65B362-CA31-E8B1-3CEB-E73DE9CAB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altLang="zh-CN" dirty="0"/>
              <a:t>Query</a:t>
            </a:r>
            <a:r>
              <a:rPr lang="en-US" altLang="zh-CN" dirty="0"/>
              <a:t> -&gt; Handle</a:t>
            </a:r>
            <a:r>
              <a:rPr lang="zh-CN" altLang="en-US" dirty="0"/>
              <a:t> </a:t>
            </a:r>
            <a:r>
              <a:rPr lang="en-US" altLang="zh-CN" dirty="0"/>
              <a:t>Ready</a:t>
            </a:r>
          </a:p>
          <a:p>
            <a:pPr lvl="1"/>
            <a:r>
              <a:rPr lang="zh-CN" altLang="en-US" dirty="0"/>
              <a:t>另：</a:t>
            </a:r>
            <a:r>
              <a:rPr lang="en-US" altLang="zh-CN" dirty="0"/>
              <a:t>Cancellation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1E8B6-62B9-7D8F-EFEA-F5BAE2BD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92" y="611904"/>
            <a:ext cx="4458878" cy="15879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E8ADB2-3502-B459-0327-AA7D6E8B8F9A}"/>
              </a:ext>
            </a:extLst>
          </p:cNvPr>
          <p:cNvSpPr/>
          <p:nvPr/>
        </p:nvSpPr>
        <p:spPr>
          <a:xfrm>
            <a:off x="5248328" y="611904"/>
            <a:ext cx="449007" cy="197410"/>
          </a:xfrm>
          <a:prstGeom prst="rect">
            <a:avLst/>
          </a:prstGeom>
          <a:solidFill>
            <a:schemeClr val="accent4">
              <a:lumMod val="60000"/>
              <a:lumOff val="40000"/>
              <a:alpha val="39764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75998DDC-875A-8C8A-0971-DCF0A6FAF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800" y="2498104"/>
            <a:ext cx="10414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3C5714-07FE-07C3-F02A-771F88CA9257}"/>
              </a:ext>
            </a:extLst>
          </p:cNvPr>
          <p:cNvSpPr/>
          <p:nvPr/>
        </p:nvSpPr>
        <p:spPr>
          <a:xfrm>
            <a:off x="5559412" y="1744026"/>
            <a:ext cx="449007" cy="197410"/>
          </a:xfrm>
          <a:prstGeom prst="rect">
            <a:avLst/>
          </a:prstGeom>
          <a:solidFill>
            <a:schemeClr val="accent4">
              <a:lumMod val="60000"/>
              <a:lumOff val="40000"/>
              <a:alpha val="39764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2184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Await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的维护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 的设计原理与实现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65B362-CA31-E8B1-3CEB-E73DE9CAB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下一次 </a:t>
            </a:r>
            <a:r>
              <a:rPr lang="en-US" altLang="zh-CN" dirty="0"/>
              <a:t>Handle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1E8B6-62B9-7D8F-EFEA-F5BAE2BD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92" y="611904"/>
            <a:ext cx="4458878" cy="15879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E8ADB2-3502-B459-0327-AA7D6E8B8F9A}"/>
              </a:ext>
            </a:extLst>
          </p:cNvPr>
          <p:cNvSpPr/>
          <p:nvPr/>
        </p:nvSpPr>
        <p:spPr>
          <a:xfrm>
            <a:off x="5248328" y="611904"/>
            <a:ext cx="449007" cy="197410"/>
          </a:xfrm>
          <a:prstGeom prst="rect">
            <a:avLst/>
          </a:prstGeom>
          <a:solidFill>
            <a:schemeClr val="accent4">
              <a:lumMod val="60000"/>
              <a:lumOff val="40000"/>
              <a:alpha val="39764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FC73C648-1458-6710-AD00-4B6D8849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800" y="2507827"/>
            <a:ext cx="23114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48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Await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的实现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 的设计原理与实现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65B362-CA31-E8B1-3CEB-E73DE9CAB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一棵树代表一个 </a:t>
            </a:r>
            <a:r>
              <a:rPr lang="en-US" altLang="zh-CN" dirty="0"/>
              <a:t>Task</a:t>
            </a:r>
            <a:r>
              <a:rPr lang="zh-CN" altLang="en-US" dirty="0"/>
              <a:t> 的执行状态</a:t>
            </a:r>
            <a:endParaRPr lang="en-US" altLang="zh-CN" dirty="0"/>
          </a:p>
          <a:p>
            <a:pPr lvl="1"/>
            <a:r>
              <a:rPr lang="en-US" altLang="zh-CN" dirty="0"/>
              <a:t>Task</a:t>
            </a:r>
            <a:r>
              <a:rPr lang="zh-CN" altLang="en-US" dirty="0"/>
              <a:t> 单线程执行</a:t>
            </a:r>
            <a:endParaRPr lang="en-US" altLang="zh-CN" dirty="0"/>
          </a:p>
          <a:p>
            <a:pPr lvl="1"/>
            <a:r>
              <a:rPr lang="zh-CN" altLang="en-US" dirty="0"/>
              <a:t>在 </a:t>
            </a:r>
            <a:r>
              <a:rPr lang="en-US" altLang="zh-CN" dirty="0"/>
              <a:t>Task-Local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中无竞争维护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使用 </a:t>
            </a:r>
            <a:r>
              <a:rPr lang="en-US" altLang="zh-CN" dirty="0"/>
              <a:t>Arena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简化实现</a:t>
            </a:r>
            <a:endParaRPr lang="en-US" altLang="zh-CN" dirty="0"/>
          </a:p>
          <a:p>
            <a:pPr lvl="1"/>
            <a:r>
              <a:rPr lang="zh-CN" altLang="en-US" dirty="0"/>
              <a:t>无 </a:t>
            </a:r>
            <a:r>
              <a:rPr lang="en-US" altLang="zh-CN" dirty="0"/>
              <a:t>Unsafe</a:t>
            </a:r>
            <a:r>
              <a:rPr lang="zh-CN" altLang="en-US" dirty="0"/>
              <a:t> 代码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27431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1DA79A2-7825-AE8A-8B34-03E036D33D7B}"/>
              </a:ext>
            </a:extLst>
          </p:cNvPr>
          <p:cNvGrpSpPr/>
          <p:nvPr/>
        </p:nvGrpSpPr>
        <p:grpSpPr>
          <a:xfrm>
            <a:off x="0" y="0"/>
            <a:ext cx="9144001" cy="5145405"/>
            <a:chOff x="0" y="-1905"/>
            <a:chExt cx="9144001" cy="5145405"/>
          </a:xfrm>
        </p:grpSpPr>
        <p:sp>
          <p:nvSpPr>
            <p:cNvPr id="109" name="矩形 1"/>
            <p:cNvSpPr/>
            <p:nvPr/>
          </p:nvSpPr>
          <p:spPr>
            <a:xfrm>
              <a:off x="0" y="-1905"/>
              <a:ext cx="9144000" cy="5145405"/>
            </a:xfrm>
            <a:prstGeom prst="rect">
              <a:avLst/>
            </a:prstGeom>
            <a:solidFill>
              <a:srgbClr val="E96D2B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" name="矩形 4"/>
            <p:cNvSpPr/>
            <p:nvPr/>
          </p:nvSpPr>
          <p:spPr>
            <a:xfrm>
              <a:off x="0" y="2571750"/>
              <a:ext cx="9144001" cy="257175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>
                <a:defRPr sz="1000"/>
              </a:pPr>
              <a:endParaRPr/>
            </a:p>
          </p:txBody>
        </p:sp>
      </p:grpSp>
      <p:sp>
        <p:nvSpPr>
          <p:cNvPr id="2" name="文本框 21">
            <a:extLst>
              <a:ext uri="{FF2B5EF4-FFF2-40B4-BE49-F238E27FC236}">
                <a16:creationId xmlns:a16="http://schemas.microsoft.com/office/drawing/2014/main" id="{1DF2136D-D77A-FFBE-4BE8-EA301322198D}"/>
              </a:ext>
            </a:extLst>
          </p:cNvPr>
          <p:cNvSpPr txBox="1"/>
          <p:nvPr/>
        </p:nvSpPr>
        <p:spPr>
          <a:xfrm>
            <a:off x="762634" y="796949"/>
            <a:ext cx="7467602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sz="36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Await-Tree</a:t>
            </a:r>
          </a:p>
          <a:p>
            <a:r>
              <a:rPr lang="en-US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Async Rust </a:t>
            </a:r>
            <a:r>
              <a:rPr lang="zh-CN" altLang="en-US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可观测性的灵丹妙药</a:t>
            </a:r>
          </a:p>
          <a:p>
            <a:endParaRPr lang="en-US" dirty="0"/>
          </a:p>
          <a:p>
            <a:endParaRPr dirty="0"/>
          </a:p>
        </p:txBody>
      </p:sp>
      <p:sp>
        <p:nvSpPr>
          <p:cNvPr id="4" name="文本框 15">
            <a:extLst>
              <a:ext uri="{FF2B5EF4-FFF2-40B4-BE49-F238E27FC236}">
                <a16:creationId xmlns:a16="http://schemas.microsoft.com/office/drawing/2014/main" id="{6813D8E2-6DBF-E97B-43B0-F5C1D450C8FF}"/>
              </a:ext>
            </a:extLst>
          </p:cNvPr>
          <p:cNvSpPr txBox="1"/>
          <p:nvPr/>
        </p:nvSpPr>
        <p:spPr>
          <a:xfrm>
            <a:off x="3403889" y="3754330"/>
            <a:ext cx="218509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CN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Await-Tree</a:t>
            </a:r>
            <a:r>
              <a:rPr lang="zh-CN" altLang="en-US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的</a:t>
            </a:r>
          </a:p>
          <a:p>
            <a:r>
              <a:rPr lang="zh-CN" altLang="en-US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设计原理与实现</a:t>
            </a:r>
          </a:p>
        </p:txBody>
      </p:sp>
      <p:sp>
        <p:nvSpPr>
          <p:cNvPr id="5" name="椭圆 19">
            <a:extLst>
              <a:ext uri="{FF2B5EF4-FFF2-40B4-BE49-F238E27FC236}">
                <a16:creationId xmlns:a16="http://schemas.microsoft.com/office/drawing/2014/main" id="{50A2EADC-AB6A-F6C1-20E6-01AD9C7FF955}"/>
              </a:ext>
            </a:extLst>
          </p:cNvPr>
          <p:cNvSpPr/>
          <p:nvPr/>
        </p:nvSpPr>
        <p:spPr>
          <a:xfrm>
            <a:off x="3381728" y="3076656"/>
            <a:ext cx="544287" cy="544287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r>
              <a:rPr lang="en-US" altLang="zh-CN" sz="2000" b="1" dirty="0">
                <a:latin typeface="Poppins" pitchFamily="2" charset="77"/>
                <a:cs typeface="Poppins" pitchFamily="2" charset="77"/>
              </a:rPr>
              <a:t>2</a:t>
            </a:r>
            <a:endParaRPr sz="2000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文本框 15">
            <a:extLst>
              <a:ext uri="{FF2B5EF4-FFF2-40B4-BE49-F238E27FC236}">
                <a16:creationId xmlns:a16="http://schemas.microsoft.com/office/drawing/2014/main" id="{DA632537-FEAD-EDC8-17E6-B098CD6A2D4D}"/>
              </a:ext>
            </a:extLst>
          </p:cNvPr>
          <p:cNvSpPr txBox="1"/>
          <p:nvPr/>
        </p:nvSpPr>
        <p:spPr>
          <a:xfrm>
            <a:off x="762634" y="3754330"/>
            <a:ext cx="218509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CN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回顾</a:t>
            </a:r>
            <a:r>
              <a:rPr lang="zh-CN" altLang="en-US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</a:t>
            </a:r>
            <a:r>
              <a:rPr lang="en-US" altLang="zh-CN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Async</a:t>
            </a:r>
            <a:r>
              <a:rPr lang="zh-CN" altLang="en-US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</a:t>
            </a:r>
            <a:r>
              <a:rPr lang="en-US" altLang="zh-CN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Rust</a:t>
            </a:r>
            <a:r>
              <a:rPr lang="zh-CN" altLang="en-US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的设计与痛点</a:t>
            </a:r>
            <a:endParaRPr sz="1800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7" name="椭圆 19">
            <a:extLst>
              <a:ext uri="{FF2B5EF4-FFF2-40B4-BE49-F238E27FC236}">
                <a16:creationId xmlns:a16="http://schemas.microsoft.com/office/drawing/2014/main" id="{18531FC5-1509-E921-1BD5-F3744017C719}"/>
              </a:ext>
            </a:extLst>
          </p:cNvPr>
          <p:cNvSpPr/>
          <p:nvPr/>
        </p:nvSpPr>
        <p:spPr>
          <a:xfrm>
            <a:off x="740473" y="3076656"/>
            <a:ext cx="544287" cy="544287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r>
              <a:rPr lang="en-US" altLang="zh-CN" sz="2000" b="1" dirty="0">
                <a:latin typeface="Poppins" pitchFamily="2" charset="77"/>
                <a:cs typeface="Poppins" pitchFamily="2" charset="77"/>
              </a:rPr>
              <a:t>1</a:t>
            </a:r>
            <a:endParaRPr sz="2000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文本框 15">
            <a:extLst>
              <a:ext uri="{FF2B5EF4-FFF2-40B4-BE49-F238E27FC236}">
                <a16:creationId xmlns:a16="http://schemas.microsoft.com/office/drawing/2014/main" id="{151FAC4E-3051-9FDE-62F0-D49777EEE665}"/>
              </a:ext>
            </a:extLst>
          </p:cNvPr>
          <p:cNvSpPr txBox="1"/>
          <p:nvPr/>
        </p:nvSpPr>
        <p:spPr>
          <a:xfrm>
            <a:off x="6067305" y="3754330"/>
            <a:ext cx="218509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Await-Tree </a:t>
            </a:r>
            <a:r>
              <a:rPr lang="en-US" sz="1800" dirty="0" err="1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的</a:t>
            </a:r>
            <a:endParaRPr lang="zh-CN" altLang="en-US" sz="1800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  <a:p>
            <a:r>
              <a:rPr lang="zh-CN" altLang="en-US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应用与真实案例</a:t>
            </a:r>
          </a:p>
        </p:txBody>
      </p:sp>
      <p:sp>
        <p:nvSpPr>
          <p:cNvPr id="9" name="椭圆 19">
            <a:extLst>
              <a:ext uri="{FF2B5EF4-FFF2-40B4-BE49-F238E27FC236}">
                <a16:creationId xmlns:a16="http://schemas.microsoft.com/office/drawing/2014/main" id="{DC500C1B-0C22-D1BB-0E9B-EAE282757493}"/>
              </a:ext>
            </a:extLst>
          </p:cNvPr>
          <p:cNvSpPr/>
          <p:nvPr/>
        </p:nvSpPr>
        <p:spPr>
          <a:xfrm>
            <a:off x="6045144" y="3076656"/>
            <a:ext cx="544287" cy="544287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r>
              <a:rPr lang="en-US" altLang="zh-CN" sz="2000" b="1" dirty="0">
                <a:latin typeface="Poppins" pitchFamily="2" charset="77"/>
                <a:cs typeface="Poppins" pitchFamily="2" charset="77"/>
              </a:rPr>
              <a:t>3</a:t>
            </a:r>
            <a:endParaRPr sz="2000" b="1" dirty="0">
              <a:latin typeface="Poppins" pitchFamily="2" charset="77"/>
              <a:cs typeface="Poppins" pitchFamily="2" charset="7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Await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的实现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 的设计原理与实现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65B362-CA31-E8B1-3CEB-E73DE9CAB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Adapter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设计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Adapter </a:t>
            </a:r>
            <a:r>
              <a:rPr lang="zh-CN" altLang="en-US" dirty="0"/>
              <a:t>内部维护状态机以操作 </a:t>
            </a:r>
            <a:r>
              <a:rPr lang="en-US" altLang="zh-CN" dirty="0"/>
              <a:t>Await-Tree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64AE53-6921-6C23-FCF7-01BBD661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77" y="2007040"/>
            <a:ext cx="7772400" cy="19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8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1DA79A2-7825-AE8A-8B34-03E036D33D7B}"/>
              </a:ext>
            </a:extLst>
          </p:cNvPr>
          <p:cNvGrpSpPr/>
          <p:nvPr/>
        </p:nvGrpSpPr>
        <p:grpSpPr>
          <a:xfrm>
            <a:off x="0" y="0"/>
            <a:ext cx="9144001" cy="5145405"/>
            <a:chOff x="0" y="-1905"/>
            <a:chExt cx="9144001" cy="5145405"/>
          </a:xfrm>
        </p:grpSpPr>
        <p:sp>
          <p:nvSpPr>
            <p:cNvPr id="109" name="矩形 1"/>
            <p:cNvSpPr/>
            <p:nvPr/>
          </p:nvSpPr>
          <p:spPr>
            <a:xfrm>
              <a:off x="0" y="-1905"/>
              <a:ext cx="9144000" cy="5145405"/>
            </a:xfrm>
            <a:prstGeom prst="rect">
              <a:avLst/>
            </a:prstGeom>
            <a:solidFill>
              <a:srgbClr val="E96D2B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" name="矩形 4"/>
            <p:cNvSpPr/>
            <p:nvPr/>
          </p:nvSpPr>
          <p:spPr>
            <a:xfrm>
              <a:off x="0" y="2571750"/>
              <a:ext cx="9144001" cy="257175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>
                <a:defRPr sz="1000"/>
              </a:pPr>
              <a:endParaRPr/>
            </a:p>
          </p:txBody>
        </p:sp>
      </p:grpSp>
      <p:sp>
        <p:nvSpPr>
          <p:cNvPr id="2" name="文本框 21">
            <a:extLst>
              <a:ext uri="{FF2B5EF4-FFF2-40B4-BE49-F238E27FC236}">
                <a16:creationId xmlns:a16="http://schemas.microsoft.com/office/drawing/2014/main" id="{1DF2136D-D77A-FFBE-4BE8-EA301322198D}"/>
              </a:ext>
            </a:extLst>
          </p:cNvPr>
          <p:cNvSpPr txBox="1"/>
          <p:nvPr/>
        </p:nvSpPr>
        <p:spPr>
          <a:xfrm>
            <a:off x="762634" y="796949"/>
            <a:ext cx="7467602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sz="36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Await-Tree</a:t>
            </a:r>
          </a:p>
          <a:p>
            <a:r>
              <a:rPr lang="en-US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Async Rust </a:t>
            </a:r>
            <a:r>
              <a:rPr lang="zh-CN" altLang="en-US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可观测性的灵丹妙药</a:t>
            </a:r>
          </a:p>
          <a:p>
            <a:endParaRPr lang="en-US" dirty="0"/>
          </a:p>
          <a:p>
            <a:endParaRPr dirty="0"/>
          </a:p>
        </p:txBody>
      </p:sp>
      <p:sp>
        <p:nvSpPr>
          <p:cNvPr id="4" name="文本框 15">
            <a:extLst>
              <a:ext uri="{FF2B5EF4-FFF2-40B4-BE49-F238E27FC236}">
                <a16:creationId xmlns:a16="http://schemas.microsoft.com/office/drawing/2014/main" id="{6813D8E2-6DBF-E97B-43B0-F5C1D450C8FF}"/>
              </a:ext>
            </a:extLst>
          </p:cNvPr>
          <p:cNvSpPr txBox="1"/>
          <p:nvPr/>
        </p:nvSpPr>
        <p:spPr>
          <a:xfrm>
            <a:off x="3403889" y="3754330"/>
            <a:ext cx="218509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CN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Await-Tree</a:t>
            </a:r>
            <a:r>
              <a:rPr lang="zh-CN" altLang="en-US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的</a:t>
            </a:r>
          </a:p>
          <a:p>
            <a:r>
              <a:rPr lang="zh-CN" altLang="en-US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设计原理与实现</a:t>
            </a:r>
          </a:p>
        </p:txBody>
      </p:sp>
      <p:sp>
        <p:nvSpPr>
          <p:cNvPr id="5" name="椭圆 19">
            <a:extLst>
              <a:ext uri="{FF2B5EF4-FFF2-40B4-BE49-F238E27FC236}">
                <a16:creationId xmlns:a16="http://schemas.microsoft.com/office/drawing/2014/main" id="{50A2EADC-AB6A-F6C1-20E6-01AD9C7FF955}"/>
              </a:ext>
            </a:extLst>
          </p:cNvPr>
          <p:cNvSpPr/>
          <p:nvPr/>
        </p:nvSpPr>
        <p:spPr>
          <a:xfrm>
            <a:off x="3381728" y="3076656"/>
            <a:ext cx="544287" cy="544287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r>
              <a:rPr lang="en-US" altLang="zh-CN" sz="2000" b="1" dirty="0">
                <a:latin typeface="Poppins" pitchFamily="2" charset="77"/>
                <a:cs typeface="Poppins" pitchFamily="2" charset="77"/>
              </a:rPr>
              <a:t>2</a:t>
            </a:r>
            <a:endParaRPr sz="2000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文本框 15">
            <a:extLst>
              <a:ext uri="{FF2B5EF4-FFF2-40B4-BE49-F238E27FC236}">
                <a16:creationId xmlns:a16="http://schemas.microsoft.com/office/drawing/2014/main" id="{DA632537-FEAD-EDC8-17E6-B098CD6A2D4D}"/>
              </a:ext>
            </a:extLst>
          </p:cNvPr>
          <p:cNvSpPr txBox="1"/>
          <p:nvPr/>
        </p:nvSpPr>
        <p:spPr>
          <a:xfrm>
            <a:off x="762634" y="3754330"/>
            <a:ext cx="218509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CN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回顾</a:t>
            </a:r>
            <a:r>
              <a:rPr lang="zh-CN" altLang="en-US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</a:t>
            </a:r>
            <a:r>
              <a:rPr lang="en-US" altLang="zh-CN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Async</a:t>
            </a:r>
            <a:r>
              <a:rPr lang="zh-CN" altLang="en-US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</a:t>
            </a:r>
            <a:r>
              <a:rPr lang="en-US" altLang="zh-CN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Rust</a:t>
            </a:r>
            <a:r>
              <a:rPr lang="zh-CN" altLang="en-US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的设计与痛点</a:t>
            </a:r>
            <a:endParaRPr sz="1800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7" name="椭圆 19">
            <a:extLst>
              <a:ext uri="{FF2B5EF4-FFF2-40B4-BE49-F238E27FC236}">
                <a16:creationId xmlns:a16="http://schemas.microsoft.com/office/drawing/2014/main" id="{18531FC5-1509-E921-1BD5-F3744017C719}"/>
              </a:ext>
            </a:extLst>
          </p:cNvPr>
          <p:cNvSpPr/>
          <p:nvPr/>
        </p:nvSpPr>
        <p:spPr>
          <a:xfrm>
            <a:off x="740473" y="3076656"/>
            <a:ext cx="544287" cy="544287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r>
              <a:rPr lang="en-US" altLang="zh-CN" sz="2000" b="1" dirty="0">
                <a:latin typeface="Poppins" pitchFamily="2" charset="77"/>
                <a:cs typeface="Poppins" pitchFamily="2" charset="77"/>
              </a:rPr>
              <a:t>1</a:t>
            </a:r>
            <a:endParaRPr sz="2000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文本框 15">
            <a:extLst>
              <a:ext uri="{FF2B5EF4-FFF2-40B4-BE49-F238E27FC236}">
                <a16:creationId xmlns:a16="http://schemas.microsoft.com/office/drawing/2014/main" id="{151FAC4E-3051-9FDE-62F0-D49777EEE665}"/>
              </a:ext>
            </a:extLst>
          </p:cNvPr>
          <p:cNvSpPr txBox="1"/>
          <p:nvPr/>
        </p:nvSpPr>
        <p:spPr>
          <a:xfrm>
            <a:off x="6067305" y="3754330"/>
            <a:ext cx="218509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Await-Tree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的</a:t>
            </a:r>
            <a:endParaRPr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  <a:p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应用与真实案例</a:t>
            </a:r>
          </a:p>
        </p:txBody>
      </p:sp>
      <p:sp>
        <p:nvSpPr>
          <p:cNvPr id="9" name="椭圆 19">
            <a:extLst>
              <a:ext uri="{FF2B5EF4-FFF2-40B4-BE49-F238E27FC236}">
                <a16:creationId xmlns:a16="http://schemas.microsoft.com/office/drawing/2014/main" id="{DC500C1B-0C22-D1BB-0E9B-EAE282757493}"/>
              </a:ext>
            </a:extLst>
          </p:cNvPr>
          <p:cNvSpPr/>
          <p:nvPr/>
        </p:nvSpPr>
        <p:spPr>
          <a:xfrm>
            <a:off x="6045144" y="3076656"/>
            <a:ext cx="544287" cy="544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r>
              <a:rPr lang="en-US" altLang="zh-CN" sz="2000" b="1" dirty="0">
                <a:latin typeface="Poppins" pitchFamily="2" charset="77"/>
                <a:cs typeface="Poppins" pitchFamily="2" charset="77"/>
              </a:rPr>
              <a:t>3</a:t>
            </a:r>
            <a:endParaRPr sz="2000" b="1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5717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</a:t>
            </a:r>
            <a:r>
              <a:rPr lang="zh-CN" altLang="en-US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在 </a:t>
            </a:r>
            <a:r>
              <a:rPr lang="en-US" altLang="zh-CN" b="1" dirty="0" err="1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RisingWave</a:t>
            </a:r>
            <a:r>
              <a:rPr lang="zh-CN" altLang="en-US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中的应用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EBAFA1-1DD5-27E4-95A9-ADC2073ED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云原生</a:t>
            </a:r>
            <a:r>
              <a:rPr lang="zh-CN" altLang="en-US" dirty="0"/>
              <a:t> </a:t>
            </a:r>
            <a:r>
              <a:rPr lang="en-US" altLang="zh-CN" dirty="0"/>
              <a:t>SQL</a:t>
            </a:r>
            <a:r>
              <a:rPr lang="zh-CN" altLang="en-US" dirty="0"/>
              <a:t> </a:t>
            </a:r>
            <a:r>
              <a:rPr lang="en-CN" dirty="0"/>
              <a:t>流式数据库</a:t>
            </a:r>
          </a:p>
          <a:p>
            <a:pPr lvl="1"/>
            <a:r>
              <a:rPr lang="en-US" b="1" u="sng" dirty="0"/>
              <a:t>r</a:t>
            </a:r>
            <a:r>
              <a:rPr lang="en-CN" b="1" u="sng" dirty="0"/>
              <a:t>isingwave.com</a:t>
            </a:r>
          </a:p>
          <a:p>
            <a:pPr lvl="1"/>
            <a:r>
              <a:rPr lang="en-CN" dirty="0"/>
              <a:t>GitHub 4.</a:t>
            </a:r>
            <a:r>
              <a:rPr lang="en-US" altLang="zh-CN" dirty="0"/>
              <a:t>5</a:t>
            </a:r>
            <a:r>
              <a:rPr lang="en-CN" dirty="0"/>
              <a:t>k Stars</a:t>
            </a:r>
          </a:p>
          <a:p>
            <a:pPr lvl="1"/>
            <a:endParaRPr lang="en-US" dirty="0"/>
          </a:p>
          <a:p>
            <a:r>
              <a:rPr lang="zh-CN" altLang="en-US" dirty="0"/>
              <a:t>“</a:t>
            </a:r>
            <a:r>
              <a:rPr lang="en-US" dirty="0"/>
              <a:t>Materialized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en-CN" b="1" dirty="0"/>
              <a:t>计算</a:t>
            </a:r>
            <a:r>
              <a:rPr lang="zh-CN" altLang="en-US" b="1" dirty="0"/>
              <a:t>：</a:t>
            </a:r>
            <a:r>
              <a:rPr lang="en-CN" dirty="0"/>
              <a:t>分布式流计算任务</a:t>
            </a:r>
            <a:r>
              <a:rPr lang="zh-CN" altLang="en-US" dirty="0"/>
              <a:t>，</a:t>
            </a:r>
            <a:r>
              <a:rPr lang="en-CN" dirty="0"/>
              <a:t>实时增量维护</a:t>
            </a:r>
          </a:p>
          <a:p>
            <a:pPr lvl="1"/>
            <a:r>
              <a:rPr lang="en-CN" b="1" dirty="0"/>
              <a:t>存储</a:t>
            </a:r>
            <a:r>
              <a:rPr lang="zh-CN" altLang="en-US" b="1" dirty="0"/>
              <a:t>：</a:t>
            </a:r>
            <a:r>
              <a:rPr lang="en-US" altLang="zh-CN" dirty="0"/>
              <a:t>S3</a:t>
            </a:r>
            <a:r>
              <a:rPr lang="zh-CN" altLang="en-US" dirty="0"/>
              <a:t> 上的 </a:t>
            </a:r>
            <a:r>
              <a:rPr lang="en-CN" dirty="0"/>
              <a:t>Shared-storage </a:t>
            </a:r>
            <a:r>
              <a:rPr lang="zh-CN" altLang="en-US" dirty="0"/>
              <a:t>存储状态和数据</a:t>
            </a:r>
            <a:endParaRPr lang="en-CN" dirty="0"/>
          </a:p>
        </p:txBody>
      </p:sp>
      <p:pic>
        <p:nvPicPr>
          <p:cNvPr id="12" name="Picture 11" descr="A picture containing graphics, font, graphic design, logo&#10;&#10;Description automatically generated">
            <a:extLst>
              <a:ext uri="{FF2B5EF4-FFF2-40B4-BE49-F238E27FC236}">
                <a16:creationId xmlns:a16="http://schemas.microsoft.com/office/drawing/2014/main" id="{1B18F746-4C61-2D39-D3FD-EB1920B0C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80" y="712889"/>
            <a:ext cx="3042202" cy="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3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</a:t>
            </a:r>
            <a:r>
              <a:rPr lang="zh-CN" altLang="en-US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在 </a:t>
            </a:r>
            <a:r>
              <a:rPr lang="en-US" altLang="zh-CN" b="1" dirty="0" err="1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RisingWave</a:t>
            </a:r>
            <a:r>
              <a:rPr lang="zh-CN" altLang="en-US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中的应用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EBAFA1-1DD5-27E4-95A9-ADC2073ED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N" dirty="0"/>
              <a:t>技术挑战</a:t>
            </a:r>
            <a:endParaRPr lang="en-US" dirty="0"/>
          </a:p>
          <a:p>
            <a:pPr lvl="1"/>
            <a:r>
              <a:rPr lang="en-CN" dirty="0"/>
              <a:t>计算任务需长期执行</a:t>
            </a:r>
            <a:r>
              <a:rPr lang="zh-CN" altLang="en-US" dirty="0"/>
              <a:t>，稳定性要求高</a:t>
            </a:r>
            <a:endParaRPr lang="en-CN" dirty="0"/>
          </a:p>
          <a:p>
            <a:pPr lvl="1"/>
            <a:r>
              <a:rPr lang="en-US" dirty="0" err="1"/>
              <a:t>算子逻辑复杂</a:t>
            </a:r>
            <a:r>
              <a:rPr lang="zh-CN" altLang="en-US" dirty="0"/>
              <a:t>，计算与存储读写穿插，强依赖 </a:t>
            </a:r>
            <a:r>
              <a:rPr lang="en-US" altLang="zh-CN" dirty="0"/>
              <a:t>Async</a:t>
            </a:r>
          </a:p>
          <a:p>
            <a:pPr lvl="1"/>
            <a:endParaRPr lang="en-US" dirty="0"/>
          </a:p>
          <a:p>
            <a:r>
              <a:rPr lang="en-US" altLang="zh-CN" dirty="0"/>
              <a:t>Await-Tree</a:t>
            </a:r>
            <a:r>
              <a:rPr lang="zh-CN" altLang="en-US" dirty="0"/>
              <a:t> 的应用</a:t>
            </a:r>
            <a:endParaRPr lang="en-US" altLang="zh-CN" dirty="0"/>
          </a:p>
          <a:p>
            <a:pPr lvl="1"/>
            <a:r>
              <a:rPr lang="en-US" dirty="0" err="1"/>
              <a:t>数次帮助解决棘手的</a:t>
            </a:r>
            <a:r>
              <a:rPr lang="zh-CN" altLang="en-US" dirty="0"/>
              <a:t> </a:t>
            </a:r>
            <a:r>
              <a:rPr lang="en-US" altLang="zh-CN" dirty="0"/>
              <a:t>Async</a:t>
            </a:r>
            <a:r>
              <a:rPr lang="zh-CN" altLang="en-US" dirty="0"/>
              <a:t> </a:t>
            </a:r>
            <a:r>
              <a:rPr lang="en-US" altLang="zh-CN" dirty="0"/>
              <a:t>Stuck</a:t>
            </a:r>
            <a:r>
              <a:rPr lang="zh-CN" altLang="en-US" dirty="0"/>
              <a:t> 问题</a:t>
            </a:r>
            <a:endParaRPr lang="en-US" altLang="zh-CN" dirty="0"/>
          </a:p>
          <a:p>
            <a:pPr lvl="1"/>
            <a:r>
              <a:rPr lang="zh-CN" altLang="en-US" dirty="0"/>
              <a:t>长期于生产环境部署，性能开销极低</a:t>
            </a:r>
            <a:endParaRPr lang="en-US" altLang="zh-CN" dirty="0"/>
          </a:p>
        </p:txBody>
      </p:sp>
      <p:pic>
        <p:nvPicPr>
          <p:cNvPr id="12" name="Picture 11" descr="A picture containing graphics, font, graphic design, logo&#10;&#10;Description automatically generated">
            <a:extLst>
              <a:ext uri="{FF2B5EF4-FFF2-40B4-BE49-F238E27FC236}">
                <a16:creationId xmlns:a16="http://schemas.microsoft.com/office/drawing/2014/main" id="{1B18F746-4C61-2D39-D3FD-EB1920B0C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80" y="712889"/>
            <a:ext cx="3042202" cy="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8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Backtrace</a:t>
            </a:r>
            <a:r>
              <a:rPr lang="en-US" altLang="zh-CN" dirty="0"/>
              <a:t> </a:t>
            </a:r>
            <a:r>
              <a:rPr lang="zh-CN" altLang="en-US" dirty="0"/>
              <a:t>的补充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</a:t>
            </a:r>
            <a:r>
              <a:rPr lang="zh-CN" altLang="en-US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在 </a:t>
            </a:r>
            <a:r>
              <a:rPr lang="en-US" altLang="zh-CN" b="1" dirty="0" err="1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RisingWave</a:t>
            </a:r>
            <a:r>
              <a:rPr lang="zh-CN" altLang="en-US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中的应用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EBAFA1-1DD5-27E4-95A9-ADC2073ED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在</a:t>
            </a:r>
            <a:r>
              <a:rPr lang="zh-CN" altLang="en-US" dirty="0"/>
              <a:t> </a:t>
            </a:r>
            <a:r>
              <a:rPr lang="en-US" altLang="zh-CN" dirty="0"/>
              <a:t>Panic</a:t>
            </a:r>
            <a:r>
              <a:rPr lang="zh-CN" altLang="en-US" dirty="0"/>
              <a:t> </a:t>
            </a:r>
            <a:r>
              <a:rPr lang="en-US" altLang="zh-CN" dirty="0"/>
              <a:t>Hook</a:t>
            </a:r>
            <a:r>
              <a:rPr lang="zh-CN" altLang="en-US" dirty="0"/>
              <a:t> 里打印 </a:t>
            </a:r>
            <a:r>
              <a:rPr lang="en-US" altLang="zh-CN" dirty="0"/>
              <a:t>Await-Tree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FA463-160F-6D6A-4672-323408BBD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150279"/>
            <a:ext cx="6035246" cy="1025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26CAAD-E9D1-D117-BA81-C32E7267E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3175947"/>
            <a:ext cx="7772400" cy="129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2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Async</a:t>
            </a:r>
            <a:r>
              <a:rPr lang="zh-CN" altLang="en-US" dirty="0"/>
              <a:t> </a:t>
            </a:r>
            <a:r>
              <a:rPr lang="en-US" altLang="zh-CN" dirty="0"/>
              <a:t>Stuck</a:t>
            </a:r>
            <a:r>
              <a:rPr lang="zh-CN" altLang="en-US" dirty="0"/>
              <a:t>：</a:t>
            </a: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Detach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</a:t>
            </a:r>
            <a:r>
              <a:rPr lang="zh-CN" altLang="en-US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在 </a:t>
            </a:r>
            <a:r>
              <a:rPr lang="en-US" altLang="zh-CN" b="1" dirty="0" err="1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RisingWave</a:t>
            </a:r>
            <a:r>
              <a:rPr lang="zh-CN" altLang="en-US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中的应用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EBAFA1-1DD5-27E4-95A9-ADC2073ED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S3</a:t>
            </a:r>
            <a:r>
              <a:rPr lang="zh-CN" altLang="en-US" dirty="0"/>
              <a:t> </a:t>
            </a:r>
            <a:r>
              <a:rPr lang="en-US" altLang="zh-CN" dirty="0"/>
              <a:t>Block Cache</a:t>
            </a:r>
            <a:br>
              <a:rPr lang="en-US" altLang="zh-CN" dirty="0"/>
            </a:br>
            <a:r>
              <a:rPr lang="en-US" altLang="zh-CN" dirty="0"/>
              <a:t>Single-Flight</a:t>
            </a:r>
          </a:p>
          <a:p>
            <a:pPr lvl="1"/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FB7C0-6469-7613-5D38-48C5AC332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77" y="2540726"/>
            <a:ext cx="6969868" cy="2107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802DBA-7A1D-F796-E6A5-92D024AC9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757" y="1565336"/>
            <a:ext cx="5253412" cy="9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57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Async</a:t>
            </a:r>
            <a:r>
              <a:rPr lang="zh-CN" altLang="en-US" dirty="0"/>
              <a:t> </a:t>
            </a:r>
            <a:r>
              <a:rPr lang="en-US" altLang="zh-CN" dirty="0"/>
              <a:t>Stuck</a:t>
            </a:r>
            <a:r>
              <a:rPr lang="zh-CN" altLang="en-US" dirty="0"/>
              <a:t>：环形资源依赖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 Tree</a:t>
            </a:r>
            <a:r>
              <a:rPr lang="zh-CN" altLang="en-US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在 </a:t>
            </a:r>
            <a:r>
              <a:rPr lang="en-US" altLang="zh-CN" b="1" dirty="0" err="1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RisingWave</a:t>
            </a:r>
            <a:r>
              <a:rPr lang="zh-CN" altLang="en-US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中的应用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EBAFA1-1DD5-27E4-95A9-ADC2073ED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gRPC</a:t>
            </a:r>
            <a:r>
              <a:rPr lang="en-US" altLang="zh-CN" dirty="0"/>
              <a:t> Streaming</a:t>
            </a:r>
            <a:br>
              <a:rPr lang="en-US" altLang="zh-CN" dirty="0"/>
            </a:br>
            <a:r>
              <a:rPr lang="zh-CN" altLang="en-US" dirty="0"/>
              <a:t>连接复用 </a:t>
            </a:r>
            <a:r>
              <a:rPr lang="en-US" altLang="zh-CN" dirty="0"/>
              <a:t>&amp;</a:t>
            </a:r>
            <a:r>
              <a:rPr lang="zh-CN" altLang="en-US" dirty="0"/>
              <a:t> 反压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B80E6-0182-DEB5-6FB1-1C4F4FB84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970" y="1592659"/>
            <a:ext cx="4928276" cy="3099895"/>
          </a:xfrm>
          <a:prstGeom prst="rect">
            <a:avLst/>
          </a:prstGeom>
        </p:spPr>
      </p:pic>
      <p:pic>
        <p:nvPicPr>
          <p:cNvPr id="36866" name="Picture 2">
            <a:extLst>
              <a:ext uri="{FF2B5EF4-FFF2-40B4-BE49-F238E27FC236}">
                <a16:creationId xmlns:a16="http://schemas.microsoft.com/office/drawing/2014/main" id="{F4DFA198-1DE9-7922-28BE-DCDDBFB5D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0" y="2609754"/>
            <a:ext cx="3352800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557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79283"/>
            <a:ext cx="7886700" cy="106196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Await-Tree</a:t>
            </a:r>
            <a:br>
              <a:rPr lang="en-US" altLang="zh-CN" dirty="0"/>
            </a:br>
            <a:r>
              <a:rPr lang="en-US" altLang="zh-CN" sz="2400" dirty="0"/>
              <a:t>Async Rust </a:t>
            </a:r>
            <a:r>
              <a:rPr lang="zh-CN" altLang="en-US" sz="2400" dirty="0"/>
              <a:t>可观测性的灵丹妙药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总结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EBAFA1-1DD5-27E4-95A9-ADC2073ED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13931"/>
            <a:ext cx="7886700" cy="2818791"/>
          </a:xfrm>
        </p:spPr>
        <p:txBody>
          <a:bodyPr>
            <a:normAutofit/>
          </a:bodyPr>
          <a:lstStyle/>
          <a:p>
            <a:r>
              <a:rPr lang="en-US" altLang="zh-CN" dirty="0"/>
              <a:t>Async</a:t>
            </a:r>
            <a:r>
              <a:rPr lang="zh-CN" altLang="en-US" dirty="0"/>
              <a:t> 生态下的 </a:t>
            </a:r>
            <a:r>
              <a:rPr lang="en-US" altLang="zh-CN" strike="sngStrike" dirty="0">
                <a:solidFill>
                  <a:schemeClr val="bg1">
                    <a:lumMod val="50000"/>
                  </a:schemeClr>
                </a:solidFill>
              </a:rPr>
              <a:t>Stack</a:t>
            </a:r>
            <a:r>
              <a:rPr lang="en-US" altLang="zh-CN" dirty="0"/>
              <a:t> Tree </a:t>
            </a:r>
            <a:r>
              <a:rPr lang="en-US" altLang="zh-CN" dirty="0" err="1"/>
              <a:t>Backtrace</a:t>
            </a:r>
            <a:r>
              <a:rPr lang="zh-CN" altLang="en-US" dirty="0"/>
              <a:t> 工具</a:t>
            </a:r>
            <a:endParaRPr lang="en-US" altLang="zh-CN" dirty="0"/>
          </a:p>
          <a:p>
            <a:pPr lvl="1"/>
            <a:r>
              <a:rPr lang="zh-CN" altLang="en-US" dirty="0"/>
              <a:t>实时观测各个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zh-CN" altLang="en-US"/>
              <a:t>的执行状态</a:t>
            </a:r>
            <a:endParaRPr lang="en-US" altLang="zh-CN" dirty="0"/>
          </a:p>
          <a:p>
            <a:pPr lvl="1"/>
            <a:r>
              <a:rPr lang="zh-CN" altLang="en-US" dirty="0"/>
              <a:t>直观分析 </a:t>
            </a:r>
            <a:r>
              <a:rPr lang="en-US" altLang="zh-CN" dirty="0"/>
              <a:t>Task/Future</a:t>
            </a:r>
            <a:r>
              <a:rPr lang="zh-CN" altLang="en-US" dirty="0"/>
              <a:t> 间的依赖阻塞关系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将 </a:t>
            </a:r>
            <a:r>
              <a:rPr lang="en-US" altLang="zh-CN" dirty="0"/>
              <a:t>Await-Tree </a:t>
            </a:r>
            <a:r>
              <a:rPr lang="zh-CN" altLang="en-US" dirty="0"/>
              <a:t>集成在自己的 </a:t>
            </a:r>
            <a:r>
              <a:rPr lang="en-US" altLang="zh-CN" dirty="0"/>
              <a:t>Async</a:t>
            </a:r>
            <a:r>
              <a:rPr lang="zh-CN" altLang="en-US" dirty="0"/>
              <a:t> </a:t>
            </a:r>
            <a:r>
              <a:rPr lang="en-US" altLang="zh-CN" dirty="0"/>
              <a:t>Rust</a:t>
            </a:r>
            <a:r>
              <a:rPr lang="zh-CN" altLang="en-US" dirty="0"/>
              <a:t> 系统中！</a:t>
            </a:r>
            <a:endParaRPr lang="en-US" altLang="zh-CN" dirty="0"/>
          </a:p>
          <a:p>
            <a:pPr lvl="1"/>
            <a:r>
              <a:rPr lang="en-US" altLang="zh-CN" u="sng" dirty="0" err="1"/>
              <a:t>github.com</a:t>
            </a:r>
            <a:r>
              <a:rPr lang="en-US" altLang="zh-CN" u="sng" dirty="0"/>
              <a:t>/</a:t>
            </a:r>
            <a:r>
              <a:rPr lang="en-US" altLang="zh-CN" u="sng" dirty="0" err="1"/>
              <a:t>risingwavelabs</a:t>
            </a:r>
            <a:r>
              <a:rPr lang="en-US" altLang="zh-CN" u="sng" dirty="0"/>
              <a:t>/await-tree</a:t>
            </a:r>
          </a:p>
        </p:txBody>
      </p:sp>
    </p:spTree>
    <p:extLst>
      <p:ext uri="{BB962C8B-B14F-4D97-AF65-F5344CB8AC3E}">
        <p14:creationId xmlns:p14="http://schemas.microsoft.com/office/powerpoint/2010/main" val="390404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"/>
            <a:ext cx="9144000" cy="5142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0"/>
            <a:ext cx="9144000" cy="514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文本框 7"/>
          <p:cNvSpPr txBox="1"/>
          <p:nvPr/>
        </p:nvSpPr>
        <p:spPr>
          <a:xfrm>
            <a:off x="348615" y="370839"/>
            <a:ext cx="6710045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6000" b="1">
                <a:latin typeface="Alibaba PuHuiTi 2.0 105 Heavy"/>
                <a:ea typeface="Alibaba PuHuiTi 2.0 105 Heavy"/>
                <a:cs typeface="Alibaba PuHuiTi 2.0 105 Heavy"/>
                <a:sym typeface="Alibaba PuHuiTi 2.0 105 Heavy"/>
              </a:defRPr>
            </a:pPr>
            <a:r>
              <a:t>Thank you！</a:t>
            </a:r>
          </a:p>
        </p:txBody>
      </p:sp>
    </p:spTree>
    <p:extLst>
      <p:ext uri="{BB962C8B-B14F-4D97-AF65-F5344CB8AC3E}">
        <p14:creationId xmlns:p14="http://schemas.microsoft.com/office/powerpoint/2010/main" val="208383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3D25D-14AE-44FD-F659-9A874E04B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28792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1DA79A2-7825-AE8A-8B34-03E036D33D7B}"/>
              </a:ext>
            </a:extLst>
          </p:cNvPr>
          <p:cNvGrpSpPr/>
          <p:nvPr/>
        </p:nvGrpSpPr>
        <p:grpSpPr>
          <a:xfrm>
            <a:off x="0" y="0"/>
            <a:ext cx="9144001" cy="5145405"/>
            <a:chOff x="0" y="-1905"/>
            <a:chExt cx="9144001" cy="5145405"/>
          </a:xfrm>
        </p:grpSpPr>
        <p:sp>
          <p:nvSpPr>
            <p:cNvPr id="109" name="矩形 1"/>
            <p:cNvSpPr/>
            <p:nvPr/>
          </p:nvSpPr>
          <p:spPr>
            <a:xfrm>
              <a:off x="0" y="-1905"/>
              <a:ext cx="9144000" cy="5145405"/>
            </a:xfrm>
            <a:prstGeom prst="rect">
              <a:avLst/>
            </a:prstGeom>
            <a:solidFill>
              <a:srgbClr val="E96D2B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" name="矩形 4"/>
            <p:cNvSpPr/>
            <p:nvPr/>
          </p:nvSpPr>
          <p:spPr>
            <a:xfrm>
              <a:off x="0" y="2571750"/>
              <a:ext cx="9144001" cy="257175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>
                <a:defRPr sz="1000"/>
              </a:pPr>
              <a:endParaRPr/>
            </a:p>
          </p:txBody>
        </p:sp>
      </p:grpSp>
      <p:sp>
        <p:nvSpPr>
          <p:cNvPr id="2" name="文本框 21">
            <a:extLst>
              <a:ext uri="{FF2B5EF4-FFF2-40B4-BE49-F238E27FC236}">
                <a16:creationId xmlns:a16="http://schemas.microsoft.com/office/drawing/2014/main" id="{1DF2136D-D77A-FFBE-4BE8-EA301322198D}"/>
              </a:ext>
            </a:extLst>
          </p:cNvPr>
          <p:cNvSpPr txBox="1"/>
          <p:nvPr/>
        </p:nvSpPr>
        <p:spPr>
          <a:xfrm>
            <a:off x="762634" y="796949"/>
            <a:ext cx="7467602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sz="36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Await-Tree</a:t>
            </a:r>
          </a:p>
          <a:p>
            <a:r>
              <a:rPr lang="en-US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Async Rust </a:t>
            </a:r>
            <a:r>
              <a:rPr lang="zh-CN" altLang="en-US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可观测性的灵丹妙药</a:t>
            </a:r>
          </a:p>
          <a:p>
            <a:endParaRPr lang="en-US" dirty="0"/>
          </a:p>
          <a:p>
            <a:endParaRPr dirty="0"/>
          </a:p>
        </p:txBody>
      </p:sp>
      <p:sp>
        <p:nvSpPr>
          <p:cNvPr id="4" name="文本框 15">
            <a:extLst>
              <a:ext uri="{FF2B5EF4-FFF2-40B4-BE49-F238E27FC236}">
                <a16:creationId xmlns:a16="http://schemas.microsoft.com/office/drawing/2014/main" id="{6813D8E2-6DBF-E97B-43B0-F5C1D450C8FF}"/>
              </a:ext>
            </a:extLst>
          </p:cNvPr>
          <p:cNvSpPr txBox="1"/>
          <p:nvPr/>
        </p:nvSpPr>
        <p:spPr>
          <a:xfrm>
            <a:off x="3403889" y="3754330"/>
            <a:ext cx="218509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CN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Await-Tree</a:t>
            </a:r>
            <a:r>
              <a:rPr lang="zh-CN" altLang="en-US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的</a:t>
            </a:r>
          </a:p>
          <a:p>
            <a:r>
              <a:rPr lang="zh-CN" altLang="en-US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设计原理与实现</a:t>
            </a:r>
          </a:p>
        </p:txBody>
      </p:sp>
      <p:sp>
        <p:nvSpPr>
          <p:cNvPr id="5" name="椭圆 19">
            <a:extLst>
              <a:ext uri="{FF2B5EF4-FFF2-40B4-BE49-F238E27FC236}">
                <a16:creationId xmlns:a16="http://schemas.microsoft.com/office/drawing/2014/main" id="{50A2EADC-AB6A-F6C1-20E6-01AD9C7FF955}"/>
              </a:ext>
            </a:extLst>
          </p:cNvPr>
          <p:cNvSpPr/>
          <p:nvPr/>
        </p:nvSpPr>
        <p:spPr>
          <a:xfrm>
            <a:off x="3381728" y="3076656"/>
            <a:ext cx="544287" cy="544287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r>
              <a:rPr lang="en-US" altLang="zh-CN" sz="2000" b="1" dirty="0">
                <a:latin typeface="Poppins" pitchFamily="2" charset="77"/>
                <a:cs typeface="Poppins" pitchFamily="2" charset="77"/>
              </a:rPr>
              <a:t>2</a:t>
            </a:r>
            <a:endParaRPr sz="2000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文本框 15">
            <a:extLst>
              <a:ext uri="{FF2B5EF4-FFF2-40B4-BE49-F238E27FC236}">
                <a16:creationId xmlns:a16="http://schemas.microsoft.com/office/drawing/2014/main" id="{DA632537-FEAD-EDC8-17E6-B098CD6A2D4D}"/>
              </a:ext>
            </a:extLst>
          </p:cNvPr>
          <p:cNvSpPr txBox="1"/>
          <p:nvPr/>
        </p:nvSpPr>
        <p:spPr>
          <a:xfrm>
            <a:off x="762634" y="3754330"/>
            <a:ext cx="218509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回顾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Async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Rust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的设计与痛点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7" name="椭圆 19">
            <a:extLst>
              <a:ext uri="{FF2B5EF4-FFF2-40B4-BE49-F238E27FC236}">
                <a16:creationId xmlns:a16="http://schemas.microsoft.com/office/drawing/2014/main" id="{18531FC5-1509-E921-1BD5-F3744017C719}"/>
              </a:ext>
            </a:extLst>
          </p:cNvPr>
          <p:cNvSpPr/>
          <p:nvPr/>
        </p:nvSpPr>
        <p:spPr>
          <a:xfrm>
            <a:off x="740473" y="3076656"/>
            <a:ext cx="544287" cy="544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r>
              <a:rPr lang="en-US" altLang="zh-CN" sz="2000" b="1" dirty="0">
                <a:latin typeface="Poppins" pitchFamily="2" charset="77"/>
                <a:cs typeface="Poppins" pitchFamily="2" charset="77"/>
              </a:rPr>
              <a:t>1</a:t>
            </a:r>
            <a:endParaRPr sz="2000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文本框 15">
            <a:extLst>
              <a:ext uri="{FF2B5EF4-FFF2-40B4-BE49-F238E27FC236}">
                <a16:creationId xmlns:a16="http://schemas.microsoft.com/office/drawing/2014/main" id="{151FAC4E-3051-9FDE-62F0-D49777EEE665}"/>
              </a:ext>
            </a:extLst>
          </p:cNvPr>
          <p:cNvSpPr txBox="1"/>
          <p:nvPr/>
        </p:nvSpPr>
        <p:spPr>
          <a:xfrm>
            <a:off x="6067305" y="3754330"/>
            <a:ext cx="218509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Await-Tree </a:t>
            </a:r>
            <a:r>
              <a:rPr lang="en-US" sz="1800" dirty="0" err="1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的</a:t>
            </a:r>
            <a:endParaRPr lang="zh-CN" altLang="en-US" sz="1800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  <a:p>
            <a:r>
              <a:rPr lang="zh-CN" altLang="en-US" sz="1800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应用与真实案例</a:t>
            </a:r>
          </a:p>
        </p:txBody>
      </p:sp>
      <p:sp>
        <p:nvSpPr>
          <p:cNvPr id="9" name="椭圆 19">
            <a:extLst>
              <a:ext uri="{FF2B5EF4-FFF2-40B4-BE49-F238E27FC236}">
                <a16:creationId xmlns:a16="http://schemas.microsoft.com/office/drawing/2014/main" id="{DC500C1B-0C22-D1BB-0E9B-EAE282757493}"/>
              </a:ext>
            </a:extLst>
          </p:cNvPr>
          <p:cNvSpPr/>
          <p:nvPr/>
        </p:nvSpPr>
        <p:spPr>
          <a:xfrm>
            <a:off x="6045144" y="3076656"/>
            <a:ext cx="544287" cy="544287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r>
              <a:rPr lang="en-US" altLang="zh-CN" sz="2000" b="1" dirty="0">
                <a:latin typeface="Poppins" pitchFamily="2" charset="77"/>
                <a:cs typeface="Poppins" pitchFamily="2" charset="77"/>
              </a:rPr>
              <a:t>3</a:t>
            </a:r>
            <a:endParaRPr sz="2000" b="1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612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4FEF52-CAF7-58F7-76E7-CDE2394C3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5A939B5-C05B-58B0-DF07-BD21D5345328}"/>
              </a:ext>
            </a:extLst>
          </p:cNvPr>
          <p:cNvSpPr>
            <a:spLocks noGrp="1"/>
          </p:cNvSpPr>
          <p:nvPr>
            <p:ph type="pic" sz="half" idx="21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3FA6D-1B07-2328-1243-70E7D9A30A0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249416BF-EF6B-6A55-7DA4-581493287ABB}"/>
              </a:ext>
            </a:extLst>
          </p:cNvPr>
          <p:cNvSpPr txBox="1"/>
          <p:nvPr/>
        </p:nvSpPr>
        <p:spPr>
          <a:xfrm>
            <a:off x="612353" y="268367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17887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"/>
            <a:ext cx="9144000" cy="5142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0"/>
            <a:ext cx="9144000" cy="514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文本框 7"/>
          <p:cNvSpPr txBox="1"/>
          <p:nvPr/>
        </p:nvSpPr>
        <p:spPr>
          <a:xfrm>
            <a:off x="348615" y="370839"/>
            <a:ext cx="6710045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6000" b="1">
                <a:latin typeface="Alibaba PuHuiTi 2.0 105 Heavy"/>
                <a:ea typeface="Alibaba PuHuiTi 2.0 105 Heavy"/>
                <a:cs typeface="Alibaba PuHuiTi 2.0 105 Heavy"/>
                <a:sym typeface="Alibaba PuHuiTi 2.0 105 Heavy"/>
              </a:defRPr>
            </a:pPr>
            <a:r>
              <a:t>Thank you！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Async</a:t>
            </a:r>
            <a:r>
              <a:rPr lang="zh-CN" altLang="en-US" dirty="0"/>
              <a:t> </a:t>
            </a:r>
            <a:r>
              <a:rPr lang="en-US" altLang="zh-CN" dirty="0"/>
              <a:t>Rust</a:t>
            </a:r>
            <a:r>
              <a:rPr lang="zh-CN" altLang="en-US" dirty="0"/>
              <a:t> 的优势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3D25D-14AE-44FD-F659-9A874E04B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异步编程的共同优势</a:t>
            </a:r>
          </a:p>
          <a:p>
            <a:pPr lvl="1"/>
            <a:r>
              <a:rPr lang="en-CN" dirty="0"/>
              <a:t>async</a:t>
            </a:r>
            <a:r>
              <a:rPr lang="en-US" dirty="0"/>
              <a:t>/await </a:t>
            </a:r>
            <a:r>
              <a:rPr lang="zh-CN" altLang="en-US" dirty="0"/>
              <a:t>关键字</a:t>
            </a:r>
            <a:endParaRPr lang="en-US" altLang="zh-CN" dirty="0"/>
          </a:p>
          <a:p>
            <a:pPr lvl="1"/>
            <a:r>
              <a:rPr lang="en-CN" dirty="0"/>
              <a:t>用户态调度</a:t>
            </a:r>
          </a:p>
          <a:p>
            <a:pPr lvl="1"/>
            <a:endParaRPr lang="en-CN" dirty="0"/>
          </a:p>
          <a:p>
            <a:r>
              <a:rPr lang="en-CN" dirty="0"/>
              <a:t>Async</a:t>
            </a:r>
            <a:r>
              <a:rPr lang="zh-CN" altLang="en-US" dirty="0"/>
              <a:t> </a:t>
            </a:r>
            <a:r>
              <a:rPr lang="en-US" altLang="zh-CN" dirty="0"/>
              <a:t>Rust</a:t>
            </a:r>
            <a:r>
              <a:rPr lang="zh-CN" altLang="en-US" dirty="0"/>
              <a:t> 的独特优势</a:t>
            </a:r>
            <a:endParaRPr lang="en-CN" dirty="0"/>
          </a:p>
          <a:p>
            <a:pPr lvl="1"/>
            <a:r>
              <a:rPr lang="en-CN" dirty="0"/>
              <a:t>Ownership</a:t>
            </a:r>
            <a:r>
              <a:rPr lang="zh-CN" altLang="en-US" dirty="0"/>
              <a:t> 与 </a:t>
            </a:r>
            <a:r>
              <a:rPr lang="en-US" altLang="zh-CN" dirty="0"/>
              <a:t>Lifetime</a:t>
            </a:r>
          </a:p>
          <a:p>
            <a:pPr lvl="1"/>
            <a:r>
              <a:rPr lang="en-CN" dirty="0"/>
              <a:t>无栈协程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Async</a:t>
            </a:r>
            <a:r>
              <a:rPr lang="zh-CN" altLang="en-US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</a:t>
            </a:r>
            <a:r>
              <a:rPr lang="en-US" altLang="zh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Rust</a:t>
            </a:r>
            <a:r>
              <a:rPr lang="zh-CN" altLang="en-US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回顾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717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Rust</a:t>
            </a:r>
            <a:r>
              <a:rPr lang="zh-CN" altLang="en-US" dirty="0"/>
              <a:t> 的无栈协程抽象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3D25D-14AE-44FD-F659-9A874E04B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Trait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async fn </a:t>
            </a:r>
            <a:r>
              <a:rPr lang="en-US" dirty="0" err="1"/>
              <a:t>语法糖</a:t>
            </a:r>
            <a:endParaRPr lang="en-US" dirty="0"/>
          </a:p>
          <a:p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Async</a:t>
            </a:r>
            <a:r>
              <a:rPr lang="zh-CN" altLang="en-US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</a:t>
            </a:r>
            <a:r>
              <a:rPr lang="en-US" altLang="zh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Rust</a:t>
            </a:r>
            <a:r>
              <a:rPr lang="zh-CN" altLang="en-US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回顾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08ABF-C524-5C08-22DA-BE7819CB5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003910"/>
            <a:ext cx="7772400" cy="130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74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Rust</a:t>
            </a:r>
            <a:r>
              <a:rPr lang="zh-CN" altLang="en-US" dirty="0"/>
              <a:t> 的无栈协程抽象 </a:t>
            </a:r>
            <a:r>
              <a:rPr lang="en-US" altLang="zh-CN" dirty="0"/>
              <a:t>—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Async</a:t>
            </a:r>
            <a:r>
              <a:rPr lang="zh-CN" altLang="en-US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</a:t>
            </a:r>
            <a:r>
              <a:rPr lang="en-US" altLang="zh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Rust</a:t>
            </a:r>
            <a:r>
              <a:rPr lang="zh-CN" altLang="en-US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回顾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DF80C38-3EA5-2129-5BF1-584A75771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43763"/>
            <a:ext cx="3911600" cy="3088960"/>
          </a:xfrm>
        </p:spPr>
        <p:txBody>
          <a:bodyPr/>
          <a:lstStyle/>
          <a:p>
            <a:r>
              <a:rPr lang="en-CN" dirty="0"/>
              <a:t>通过</a:t>
            </a:r>
            <a:r>
              <a:rPr lang="zh-CN" altLang="en-US" dirty="0"/>
              <a:t> </a:t>
            </a:r>
            <a:r>
              <a:rPr lang="en-US" altLang="zh-CN" dirty="0"/>
              <a:t>poll</a:t>
            </a:r>
            <a:r>
              <a:rPr lang="zh-CN" altLang="en-US" dirty="0"/>
              <a:t> 驱动的状态机</a:t>
            </a:r>
            <a:endParaRPr lang="en-US" altLang="zh-CN" dirty="0"/>
          </a:p>
          <a:p>
            <a:r>
              <a:rPr lang="zh-CN" altLang="en-US" dirty="0"/>
              <a:t>组合嵌套为调度单元：</a:t>
            </a:r>
            <a:r>
              <a:rPr lang="en-US" altLang="zh-CN" dirty="0"/>
              <a:t>Task</a:t>
            </a:r>
          </a:p>
          <a:p>
            <a:pPr lvl="1"/>
            <a:r>
              <a:rPr lang="en-US" dirty="0"/>
              <a:t>async</a:t>
            </a:r>
            <a:r>
              <a:rPr lang="zh-CN" altLang="en-US" dirty="0"/>
              <a:t> </a:t>
            </a:r>
            <a:r>
              <a:rPr lang="en-US" altLang="zh-CN" dirty="0"/>
              <a:t>fn</a:t>
            </a:r>
            <a:r>
              <a:rPr lang="zh-CN" altLang="en-US" dirty="0"/>
              <a:t> 语法糖</a:t>
            </a:r>
            <a:endParaRPr lang="en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0A1EF1-7E28-E838-84C9-366E8374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75254" y="1200202"/>
            <a:ext cx="3644878" cy="334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41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Async</a:t>
            </a:r>
            <a:r>
              <a:rPr lang="zh-CN" altLang="en-US" dirty="0"/>
              <a:t> </a:t>
            </a:r>
            <a:r>
              <a:rPr lang="en-US" altLang="zh-CN" dirty="0"/>
              <a:t>Rust</a:t>
            </a:r>
            <a:r>
              <a:rPr lang="zh-CN" altLang="en-US" dirty="0"/>
              <a:t> 观测与调试的痛点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Async</a:t>
            </a:r>
            <a:r>
              <a:rPr lang="zh-CN" altLang="en-US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</a:t>
            </a:r>
            <a:r>
              <a:rPr lang="en-US" altLang="zh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Rust</a:t>
            </a:r>
            <a:r>
              <a:rPr lang="zh-CN" altLang="en-US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回顾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65B362-CA31-E8B1-3CEB-E73DE9CAB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N" b="1" dirty="0"/>
              <a:t>特性</a:t>
            </a:r>
            <a:r>
              <a:rPr lang="zh-CN" altLang="en-US" b="1" dirty="0"/>
              <a:t>：</a:t>
            </a:r>
            <a:r>
              <a:rPr lang="en-CN" dirty="0"/>
              <a:t>Future</a:t>
            </a:r>
            <a:r>
              <a:rPr lang="zh-CN" altLang="en-US" dirty="0"/>
              <a:t> 灵活的可组合性</a:t>
            </a:r>
            <a:endParaRPr lang="en-US" altLang="zh-CN" dirty="0"/>
          </a:p>
          <a:p>
            <a:pPr lvl="1"/>
            <a:r>
              <a:rPr lang="zh-CN" altLang="en-US" dirty="0"/>
              <a:t>任意定制 </a:t>
            </a:r>
            <a:r>
              <a:rPr lang="en-US" altLang="zh-CN" dirty="0"/>
              <a:t>Poll</a:t>
            </a:r>
            <a:r>
              <a:rPr lang="zh-CN" altLang="en-US" dirty="0"/>
              <a:t> 的执行逻辑</a:t>
            </a:r>
            <a:r>
              <a:rPr lang="en-US" altLang="zh-CN" dirty="0"/>
              <a:t> (</a:t>
            </a:r>
            <a:r>
              <a:rPr lang="en-US" dirty="0"/>
              <a:t>Join / Select / Timeout)</a:t>
            </a:r>
          </a:p>
          <a:p>
            <a:pPr lvl="1"/>
            <a:r>
              <a:rPr lang="en-US" dirty="0" err="1"/>
              <a:t>动态的调用关系</a:t>
            </a:r>
            <a:endParaRPr lang="en-US" dirty="0"/>
          </a:p>
          <a:p>
            <a:pPr lvl="1"/>
            <a:endParaRPr lang="en-US" dirty="0"/>
          </a:p>
          <a:p>
            <a:r>
              <a:rPr lang="en-CN" b="1" dirty="0"/>
              <a:t>痛点</a:t>
            </a:r>
            <a:r>
              <a:rPr lang="zh-CN" altLang="en-US" b="1" dirty="0"/>
              <a:t>：</a:t>
            </a:r>
            <a:r>
              <a:rPr lang="zh-CN" altLang="en-US" dirty="0"/>
              <a:t>观测与调试工具无法理解灵活的执行逻辑</a:t>
            </a:r>
            <a:endParaRPr lang="en-US" altLang="zh-CN" dirty="0"/>
          </a:p>
          <a:p>
            <a:pPr lvl="1"/>
            <a:r>
              <a:rPr lang="en-US" altLang="zh-CN" dirty="0" err="1"/>
              <a:t>Backtrace</a:t>
            </a:r>
            <a:r>
              <a:rPr lang="zh-CN" altLang="en-US" dirty="0"/>
              <a:t> 不够直观</a:t>
            </a:r>
            <a:r>
              <a:rPr lang="en-US" altLang="zh-CN" dirty="0"/>
              <a:t> (</a:t>
            </a:r>
            <a:r>
              <a:rPr lang="en-US" dirty="0" err="1"/>
              <a:t>调用栈</a:t>
            </a:r>
            <a:r>
              <a:rPr lang="zh-CN" altLang="en-US" dirty="0"/>
              <a:t> </a:t>
            </a:r>
            <a:r>
              <a:rPr lang="en-US" altLang="zh-CN" dirty="0"/>
              <a:t>-&gt; </a:t>
            </a:r>
            <a:r>
              <a:rPr lang="zh-CN" altLang="en-US" dirty="0"/>
              <a:t>调用树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Tracing</a:t>
            </a:r>
            <a:r>
              <a:rPr lang="zh-CN" altLang="en-US" dirty="0"/>
              <a:t> 无法追踪调用关系的变化</a:t>
            </a:r>
            <a:endParaRPr lang="en-US" altLang="zh-C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354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91CC-6730-61F7-0082-9BFAEEDF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Async</a:t>
            </a:r>
            <a:r>
              <a:rPr lang="zh-CN" altLang="en-US" dirty="0"/>
              <a:t> </a:t>
            </a:r>
            <a:r>
              <a:rPr lang="en-US" altLang="zh-CN" dirty="0"/>
              <a:t>Rust</a:t>
            </a:r>
            <a:r>
              <a:rPr lang="zh-CN" altLang="en-US" dirty="0"/>
              <a:t> 观测与调试的痛点</a:t>
            </a:r>
            <a:endParaRPr lang="en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9E84E-83D4-C92F-0C4A-BF626FD752F3}"/>
              </a:ext>
            </a:extLst>
          </p:cNvPr>
          <p:cNvSpPr txBox="1"/>
          <p:nvPr/>
        </p:nvSpPr>
        <p:spPr>
          <a:xfrm>
            <a:off x="725477" y="79830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Async</a:t>
            </a:r>
            <a:r>
              <a:rPr lang="zh-CN" altLang="en-US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</a:t>
            </a:r>
            <a:r>
              <a:rPr lang="en-US" altLang="zh-CN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Rust</a:t>
            </a:r>
            <a:r>
              <a:rPr lang="zh-CN" altLang="en-US" b="1" dirty="0">
                <a:latin typeface="Poppins" pitchFamily="2" charset="77"/>
                <a:ea typeface="Alibaba PuHuiTi 2.0 55 Regular" pitchFamily="18" charset="-122"/>
                <a:cs typeface="Poppins" pitchFamily="2" charset="77"/>
              </a:rPr>
              <a:t> 回顾</a:t>
            </a:r>
            <a:endParaRPr b="1" dirty="0">
              <a:latin typeface="Poppins" pitchFamily="2" charset="77"/>
              <a:ea typeface="Alibaba PuHuiTi 2.0 55 Regular" pitchFamily="18" charset="-122"/>
              <a:cs typeface="Poppins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65B362-CA31-E8B1-3CEB-E73DE9CA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43762"/>
            <a:ext cx="7886700" cy="3519907"/>
          </a:xfrm>
        </p:spPr>
        <p:txBody>
          <a:bodyPr>
            <a:normAutofit/>
          </a:bodyPr>
          <a:lstStyle/>
          <a:p>
            <a:r>
              <a:rPr lang="en-CN" b="1" dirty="0"/>
              <a:t>特性</a:t>
            </a:r>
            <a:r>
              <a:rPr lang="zh-CN" altLang="en-US" b="1" dirty="0"/>
              <a:t>：</a:t>
            </a:r>
            <a:r>
              <a:rPr lang="en-CN" dirty="0"/>
              <a:t>用户态调度</a:t>
            </a:r>
            <a:r>
              <a:rPr lang="zh-CN" altLang="en-US" dirty="0"/>
              <a:t>的无栈协程</a:t>
            </a:r>
            <a:endParaRPr lang="en-US" altLang="zh-CN" dirty="0"/>
          </a:p>
          <a:p>
            <a:pPr lvl="1"/>
            <a:r>
              <a:rPr lang="en-US" dirty="0"/>
              <a:t>Pending</a:t>
            </a:r>
            <a:r>
              <a:rPr lang="zh-CN" altLang="en-US" dirty="0"/>
              <a:t> </a:t>
            </a:r>
            <a:r>
              <a:rPr lang="en-US" dirty="0"/>
              <a:t>Task</a:t>
            </a:r>
            <a:r>
              <a:rPr lang="zh-CN" altLang="en-US" dirty="0"/>
              <a:t> 不存在栈空间</a:t>
            </a:r>
            <a:endParaRPr lang="en-US" dirty="0"/>
          </a:p>
          <a:p>
            <a:pPr lvl="1"/>
            <a:endParaRPr lang="en-US" dirty="0"/>
          </a:p>
          <a:p>
            <a:r>
              <a:rPr lang="en-CN" b="1" dirty="0"/>
              <a:t>痛点</a:t>
            </a:r>
            <a:r>
              <a:rPr lang="zh-CN" altLang="en-US" b="1" dirty="0"/>
              <a:t>：</a:t>
            </a:r>
            <a:r>
              <a:rPr lang="zh-CN" altLang="en-US" dirty="0"/>
              <a:t>观测与调试工具无法还原 </a:t>
            </a:r>
            <a:r>
              <a:rPr lang="en-US" altLang="zh-CN" dirty="0"/>
              <a:t>Pending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的执行状态</a:t>
            </a:r>
            <a:endParaRPr lang="en-US" altLang="zh-CN" dirty="0"/>
          </a:p>
          <a:p>
            <a:pPr lvl="1"/>
            <a:r>
              <a:rPr lang="en-US" dirty="0" err="1"/>
              <a:t>难以得知</a:t>
            </a:r>
            <a:r>
              <a:rPr lang="zh-CN" altLang="en-US" dirty="0"/>
              <a:t> </a:t>
            </a:r>
            <a:r>
              <a:rPr lang="en-US" dirty="0"/>
              <a:t>Task</a:t>
            </a:r>
            <a:r>
              <a:rPr lang="zh-CN" altLang="en-US" dirty="0"/>
              <a:t> 阻塞的位置和原因</a:t>
            </a:r>
            <a:endParaRPr lang="en-US" altLang="zh-CN" dirty="0"/>
          </a:p>
          <a:p>
            <a:pPr lvl="1"/>
            <a:r>
              <a:rPr lang="zh-CN" altLang="en-US" dirty="0"/>
              <a:t>难以调试 </a:t>
            </a:r>
            <a:r>
              <a:rPr lang="en-US" altLang="zh-CN" dirty="0"/>
              <a:t>Async</a:t>
            </a:r>
            <a:r>
              <a:rPr lang="zh-CN" altLang="en-US" dirty="0"/>
              <a:t> </a:t>
            </a:r>
            <a:r>
              <a:rPr lang="en-US" altLang="zh-CN" dirty="0"/>
              <a:t>Stuck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🤔 如何解决？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1251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774</Words>
  <Application>Microsoft Macintosh PowerPoint</Application>
  <PresentationFormat>On-screen Show (16:9)</PresentationFormat>
  <Paragraphs>195</Paragraphs>
  <Slides>41</Slides>
  <Notes>4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Alibaba PuHuiTi 2.0 105 Heavy</vt:lpstr>
      <vt:lpstr>Alibaba PuHuiTi 2.0 85 Bold</vt:lpstr>
      <vt:lpstr>Calibri</vt:lpstr>
      <vt:lpstr>等线</vt:lpstr>
      <vt:lpstr>Poppins</vt:lpstr>
      <vt:lpstr>Poppins Medium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Async Rust 的优势</vt:lpstr>
      <vt:lpstr>Rust 的无栈协程抽象</vt:lpstr>
      <vt:lpstr>Rust 的无栈协程抽象 — Future</vt:lpstr>
      <vt:lpstr>Async Rust 观测与调试的痛点</vt:lpstr>
      <vt:lpstr>Async Rust 观测与调试的痛点</vt:lpstr>
      <vt:lpstr>PowerPoint Presentation</vt:lpstr>
      <vt:lpstr>设计目标</vt:lpstr>
      <vt:lpstr>基本用例</vt:lpstr>
      <vt:lpstr>基本用例</vt:lpstr>
      <vt:lpstr>设计细节</vt:lpstr>
      <vt:lpstr>Await Tree 的维护</vt:lpstr>
      <vt:lpstr>Await Tree 的维护</vt:lpstr>
      <vt:lpstr>Await Tree 的维护</vt:lpstr>
      <vt:lpstr>Await Tree 的维护</vt:lpstr>
      <vt:lpstr>Await Tree 的维护</vt:lpstr>
      <vt:lpstr>Await Tree 的维护</vt:lpstr>
      <vt:lpstr>Await Tree 的维护</vt:lpstr>
      <vt:lpstr>Await Tree 的维护</vt:lpstr>
      <vt:lpstr>Await Tree 的维护</vt:lpstr>
      <vt:lpstr>Await Tree 的维护</vt:lpstr>
      <vt:lpstr>Await Tree 的维护</vt:lpstr>
      <vt:lpstr>Await Tree 的维护</vt:lpstr>
      <vt:lpstr>Await Tree 的维护</vt:lpstr>
      <vt:lpstr>Await Tree 的维护</vt:lpstr>
      <vt:lpstr>Await Tree 的实现</vt:lpstr>
      <vt:lpstr>Await Tree 的实现</vt:lpstr>
      <vt:lpstr>PowerPoint Presentation</vt:lpstr>
      <vt:lpstr>PowerPoint Presentation</vt:lpstr>
      <vt:lpstr>PowerPoint Presentation</vt:lpstr>
      <vt:lpstr>Backtrace 的补充</vt:lpstr>
      <vt:lpstr>Async Stuck：Future Detach</vt:lpstr>
      <vt:lpstr>Async Stuck：环形资源依赖</vt:lpstr>
      <vt:lpstr>Await-Tree Async Rust 可观测性的灵丹妙药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Ziqi Zhao</cp:lastModifiedBy>
  <cp:revision>53</cp:revision>
  <dcterms:modified xsi:type="dcterms:W3CDTF">2023-06-15T09:17:28Z</dcterms:modified>
</cp:coreProperties>
</file>